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notesMasterIdLst>
    <p:notesMasterId r:id="rId40"/>
  </p:notesMasterIdLst>
  <p:sldIdLst>
    <p:sldId id="257" r:id="rId2"/>
    <p:sldId id="295" r:id="rId3"/>
    <p:sldId id="293" r:id="rId4"/>
    <p:sldId id="294" r:id="rId5"/>
    <p:sldId id="289" r:id="rId6"/>
    <p:sldId id="258" r:id="rId7"/>
    <p:sldId id="287" r:id="rId8"/>
    <p:sldId id="288" r:id="rId9"/>
    <p:sldId id="259" r:id="rId10"/>
    <p:sldId id="260" r:id="rId11"/>
    <p:sldId id="290" r:id="rId12"/>
    <p:sldId id="275" r:id="rId13"/>
    <p:sldId id="276" r:id="rId14"/>
    <p:sldId id="274" r:id="rId15"/>
    <p:sldId id="279" r:id="rId16"/>
    <p:sldId id="280" r:id="rId17"/>
    <p:sldId id="281" r:id="rId18"/>
    <p:sldId id="272" r:id="rId19"/>
    <p:sldId id="273" r:id="rId20"/>
    <p:sldId id="261" r:id="rId21"/>
    <p:sldId id="262" r:id="rId22"/>
    <p:sldId id="263" r:id="rId23"/>
    <p:sldId id="264" r:id="rId24"/>
    <p:sldId id="277" r:id="rId25"/>
    <p:sldId id="267" r:id="rId26"/>
    <p:sldId id="297" r:id="rId27"/>
    <p:sldId id="266" r:id="rId28"/>
    <p:sldId id="292" r:id="rId29"/>
    <p:sldId id="283" r:id="rId30"/>
    <p:sldId id="284" r:id="rId31"/>
    <p:sldId id="285" r:id="rId32"/>
    <p:sldId id="278" r:id="rId33"/>
    <p:sldId id="296" r:id="rId34"/>
    <p:sldId id="298" r:id="rId35"/>
    <p:sldId id="299" r:id="rId36"/>
    <p:sldId id="271" r:id="rId37"/>
    <p:sldId id="269" r:id="rId38"/>
    <p:sldId id="270"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6884"/>
  </p:normalViewPr>
  <p:slideViewPr>
    <p:cSldViewPr snapToGrid="0" snapToObjects="1">
      <p:cViewPr varScale="1">
        <p:scale>
          <a:sx n="113" d="100"/>
          <a:sy n="113" d="100"/>
        </p:scale>
        <p:origin x="10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CC5552-1C6E-4032-AB9B-E8221A336711}" type="doc">
      <dgm:prSet loTypeId="urn:microsoft.com/office/officeart/2005/8/layout/process1" loCatId="process" qsTypeId="urn:microsoft.com/office/officeart/2005/8/quickstyle/simple1" qsCatId="simple" csTypeId="urn:microsoft.com/office/officeart/2005/8/colors/colorful2" csCatId="colorful" phldr="1"/>
      <dgm:spPr/>
    </dgm:pt>
    <dgm:pt modelId="{9A999EF9-A373-4D92-A8B0-F32ACC56FB2B}">
      <dgm:prSet phldrT="[Text]" custT="1"/>
      <dgm:spPr/>
      <dgm:t>
        <a:bodyPr/>
        <a:lstStyle/>
        <a:p>
          <a:r>
            <a:rPr lang="en-US" sz="1600">
              <a:latin typeface="+mn-lt"/>
            </a:rPr>
            <a:t>Ingest into Spark DF</a:t>
          </a:r>
        </a:p>
      </dgm:t>
    </dgm:pt>
    <dgm:pt modelId="{3CB9A8D8-396A-4D52-8E42-2901E4C58245}" type="parTrans" cxnId="{1275180F-0732-4F38-80DC-D9E799BA0332}">
      <dgm:prSet/>
      <dgm:spPr/>
      <dgm:t>
        <a:bodyPr/>
        <a:lstStyle/>
        <a:p>
          <a:endParaRPr lang="en-US" sz="1600">
            <a:latin typeface="+mn-lt"/>
          </a:endParaRPr>
        </a:p>
      </dgm:t>
    </dgm:pt>
    <dgm:pt modelId="{EE001E8D-2B34-484A-B5F6-6CF415C457CF}" type="sibTrans" cxnId="{1275180F-0732-4F38-80DC-D9E799BA0332}">
      <dgm:prSet custT="1"/>
      <dgm:spPr/>
      <dgm:t>
        <a:bodyPr/>
        <a:lstStyle/>
        <a:p>
          <a:endParaRPr lang="en-US" sz="1600">
            <a:latin typeface="+mn-lt"/>
          </a:endParaRPr>
        </a:p>
      </dgm:t>
    </dgm:pt>
    <dgm:pt modelId="{C27C51D6-4FB8-4A1B-B85E-8FC443C18CB9}">
      <dgm:prSet phldrT="[Text]" custT="1"/>
      <dgm:spPr/>
      <dgm:t>
        <a:bodyPr/>
        <a:lstStyle/>
        <a:p>
          <a:r>
            <a:rPr lang="en-US" sz="1600">
              <a:latin typeface="+mn-lt"/>
            </a:rPr>
            <a:t>Wrangling and cleanup (</a:t>
          </a:r>
          <a:r>
            <a:rPr lang="en-US" sz="1600" err="1">
              <a:latin typeface="+mn-lt"/>
            </a:rPr>
            <a:t>dplyr</a:t>
          </a:r>
          <a:r>
            <a:rPr lang="en-US" sz="1600">
              <a:latin typeface="+mn-lt"/>
            </a:rPr>
            <a:t>, </a:t>
          </a:r>
          <a:r>
            <a:rPr lang="en-US" sz="1600" err="1"/>
            <a:t>rxMerge</a:t>
          </a:r>
          <a:r>
            <a:rPr lang="en-US" sz="1600">
              <a:latin typeface="+mn-lt"/>
            </a:rPr>
            <a:t>,</a:t>
          </a:r>
          <a:r>
            <a:rPr lang="en-US" sz="1600"/>
            <a:t> </a:t>
          </a:r>
          <a:r>
            <a:rPr lang="en-US" sz="1600">
              <a:latin typeface="+mn-lt"/>
            </a:rPr>
            <a:t>Spark SQL, etc.)</a:t>
          </a:r>
        </a:p>
      </dgm:t>
    </dgm:pt>
    <dgm:pt modelId="{88CA82F9-4EC5-4D27-B97D-BE2B02264368}" type="parTrans" cxnId="{12E6CA91-51C7-4AC4-90F4-7EAB235F99DD}">
      <dgm:prSet/>
      <dgm:spPr/>
      <dgm:t>
        <a:bodyPr/>
        <a:lstStyle/>
        <a:p>
          <a:endParaRPr lang="en-US" sz="1600">
            <a:latin typeface="+mn-lt"/>
          </a:endParaRPr>
        </a:p>
      </dgm:t>
    </dgm:pt>
    <dgm:pt modelId="{C30934CD-E5AD-44D6-9BB1-16FF5B8B401C}" type="sibTrans" cxnId="{12E6CA91-51C7-4AC4-90F4-7EAB235F99DD}">
      <dgm:prSet custT="1"/>
      <dgm:spPr/>
      <dgm:t>
        <a:bodyPr/>
        <a:lstStyle/>
        <a:p>
          <a:endParaRPr lang="en-US" sz="1600">
            <a:latin typeface="+mn-lt"/>
          </a:endParaRPr>
        </a:p>
      </dgm:t>
    </dgm:pt>
    <dgm:pt modelId="{7EF4037C-011F-4F2D-8FF3-3F9E84368B47}">
      <dgm:prSet phldrT="[Text]" custT="1"/>
      <dgm:spPr/>
      <dgm:t>
        <a:bodyPr/>
        <a:lstStyle/>
        <a:p>
          <a:r>
            <a:rPr lang="en-US" sz="1600">
              <a:latin typeface="+mn-lt"/>
            </a:rPr>
            <a:t>Creation of ML models in Spark</a:t>
          </a:r>
        </a:p>
        <a:p>
          <a:r>
            <a:rPr lang="en-US" sz="1600">
              <a:latin typeface="+mn-lt"/>
            </a:rPr>
            <a:t>+ </a:t>
          </a:r>
        </a:p>
        <a:p>
          <a:r>
            <a:rPr lang="en-US" sz="1600">
              <a:latin typeface="+mn-lt"/>
            </a:rPr>
            <a:t>Model evaluation</a:t>
          </a:r>
        </a:p>
      </dgm:t>
    </dgm:pt>
    <dgm:pt modelId="{B387F06C-388B-47FB-B4C8-3EB2B9F343FE}" type="parTrans" cxnId="{371764BA-F608-45F5-A620-28CC566344B5}">
      <dgm:prSet/>
      <dgm:spPr/>
      <dgm:t>
        <a:bodyPr/>
        <a:lstStyle/>
        <a:p>
          <a:endParaRPr lang="en-US" sz="1600">
            <a:latin typeface="+mn-lt"/>
          </a:endParaRPr>
        </a:p>
      </dgm:t>
    </dgm:pt>
    <dgm:pt modelId="{A424C5BE-172E-4F34-A673-9427AC7B5A0F}" type="sibTrans" cxnId="{371764BA-F608-45F5-A620-28CC566344B5}">
      <dgm:prSet/>
      <dgm:spPr/>
      <dgm:t>
        <a:bodyPr/>
        <a:lstStyle/>
        <a:p>
          <a:endParaRPr lang="en-US" sz="1600">
            <a:latin typeface="+mn-lt"/>
          </a:endParaRPr>
        </a:p>
      </dgm:t>
    </dgm:pt>
    <dgm:pt modelId="{CD9F8C3A-5CB3-4652-BED2-1899273A1CCD}">
      <dgm:prSet phldrT="[Text]" custT="1"/>
      <dgm:spPr/>
      <dgm:t>
        <a:bodyPr/>
        <a:lstStyle/>
        <a:p>
          <a:r>
            <a:rPr lang="en-US" sz="1600">
              <a:latin typeface="+mn-lt"/>
            </a:rPr>
            <a:t>Exploration and visualization </a:t>
          </a:r>
        </a:p>
        <a:p>
          <a:r>
            <a:rPr lang="en-US" sz="1600">
              <a:latin typeface="+mn-lt"/>
            </a:rPr>
            <a:t>(for visualization, sampled data may need to be converted to R </a:t>
          </a:r>
          <a:r>
            <a:rPr lang="en-US" sz="1600" err="1">
              <a:latin typeface="+mn-lt"/>
            </a:rPr>
            <a:t>dataframe</a:t>
          </a:r>
          <a:r>
            <a:rPr lang="en-US" sz="1600">
              <a:latin typeface="+mn-lt"/>
            </a:rPr>
            <a:t>)</a:t>
          </a:r>
        </a:p>
      </dgm:t>
    </dgm:pt>
    <dgm:pt modelId="{5F7AEA88-713E-4D61-A76D-D90FE4DBA6DE}" type="parTrans" cxnId="{C4476819-DD6C-480F-AC7C-F555BD6EC183}">
      <dgm:prSet/>
      <dgm:spPr/>
      <dgm:t>
        <a:bodyPr/>
        <a:lstStyle/>
        <a:p>
          <a:endParaRPr lang="en-US" sz="1600">
            <a:latin typeface="+mn-lt"/>
          </a:endParaRPr>
        </a:p>
      </dgm:t>
    </dgm:pt>
    <dgm:pt modelId="{1A71276B-32F1-4D4C-BC94-63E85F4C16E2}" type="sibTrans" cxnId="{C4476819-DD6C-480F-AC7C-F555BD6EC183}">
      <dgm:prSet custT="1"/>
      <dgm:spPr/>
      <dgm:t>
        <a:bodyPr/>
        <a:lstStyle/>
        <a:p>
          <a:endParaRPr lang="en-US" sz="1600">
            <a:latin typeface="+mn-lt"/>
          </a:endParaRPr>
        </a:p>
      </dgm:t>
    </dgm:pt>
    <dgm:pt modelId="{20EC4919-EFC3-4B7F-A236-ADF799CF4224}">
      <dgm:prSet phldrT="[Text]" custT="1"/>
      <dgm:spPr/>
      <dgm:t>
        <a:bodyPr/>
        <a:lstStyle/>
        <a:p>
          <a:r>
            <a:rPr lang="en-US" sz="1600" err="1">
              <a:latin typeface="+mn-lt"/>
            </a:rPr>
            <a:t>Transfor-mation</a:t>
          </a:r>
          <a:r>
            <a:rPr lang="en-US" sz="1600">
              <a:latin typeface="+mn-lt"/>
            </a:rPr>
            <a:t> and Featurization </a:t>
          </a:r>
        </a:p>
        <a:p>
          <a:r>
            <a:rPr lang="en-US" sz="1600">
              <a:latin typeface="+mn-lt"/>
            </a:rPr>
            <a:t>(featurization functions, </a:t>
          </a:r>
          <a:r>
            <a:rPr lang="en-US" sz="1600" err="1">
              <a:latin typeface="+mn-lt"/>
            </a:rPr>
            <a:t>rxDataStep</a:t>
          </a:r>
          <a:r>
            <a:rPr lang="en-US" sz="1600">
              <a:latin typeface="+mn-lt"/>
            </a:rPr>
            <a:t>, Spark SQL, etc.)</a:t>
          </a:r>
        </a:p>
      </dgm:t>
    </dgm:pt>
    <dgm:pt modelId="{7F13BB08-74AE-4B93-8357-B9EEF2BFA8D2}" type="parTrans" cxnId="{709A2C53-9B9A-46B2-AA17-4B8821FF5DCA}">
      <dgm:prSet/>
      <dgm:spPr/>
      <dgm:t>
        <a:bodyPr/>
        <a:lstStyle/>
        <a:p>
          <a:endParaRPr lang="en-US" sz="1600">
            <a:latin typeface="+mn-lt"/>
          </a:endParaRPr>
        </a:p>
      </dgm:t>
    </dgm:pt>
    <dgm:pt modelId="{99FDDF2A-7DE6-4098-84A2-A0239F53DA76}" type="sibTrans" cxnId="{709A2C53-9B9A-46B2-AA17-4B8821FF5DCA}">
      <dgm:prSet custT="1"/>
      <dgm:spPr/>
      <dgm:t>
        <a:bodyPr/>
        <a:lstStyle/>
        <a:p>
          <a:endParaRPr lang="en-US" sz="1600">
            <a:latin typeface="+mn-lt"/>
          </a:endParaRPr>
        </a:p>
      </dgm:t>
    </dgm:pt>
    <dgm:pt modelId="{9AB87C29-2D86-46DF-B20C-66F281AF88D6}">
      <dgm:prSet phldrT="[Text]"/>
      <dgm:spPr/>
      <dgm:t>
        <a:bodyPr/>
        <a:lstStyle/>
        <a:p>
          <a:r>
            <a:rPr lang="en-US">
              <a:latin typeface="+mn-lt"/>
            </a:rPr>
            <a:t>Save models for deployment</a:t>
          </a:r>
        </a:p>
      </dgm:t>
    </dgm:pt>
    <dgm:pt modelId="{C40658CE-9397-4348-A048-F08E5936CFBC}" type="parTrans" cxnId="{96AF6239-332A-4945-861C-19299202CAED}">
      <dgm:prSet/>
      <dgm:spPr/>
      <dgm:t>
        <a:bodyPr/>
        <a:lstStyle/>
        <a:p>
          <a:endParaRPr lang="en-US"/>
        </a:p>
      </dgm:t>
    </dgm:pt>
    <dgm:pt modelId="{06DCB0FB-A70E-4405-BD09-40C4D0004F44}" type="sibTrans" cxnId="{96AF6239-332A-4945-861C-19299202CAED}">
      <dgm:prSet/>
      <dgm:spPr/>
      <dgm:t>
        <a:bodyPr/>
        <a:lstStyle/>
        <a:p>
          <a:endParaRPr lang="en-US"/>
        </a:p>
      </dgm:t>
    </dgm:pt>
    <dgm:pt modelId="{BFF066D4-A0F2-4039-94FF-508A2903D507}" type="pres">
      <dgm:prSet presAssocID="{A3CC5552-1C6E-4032-AB9B-E8221A336711}" presName="Name0" presStyleCnt="0">
        <dgm:presLayoutVars>
          <dgm:dir/>
          <dgm:resizeHandles val="exact"/>
        </dgm:presLayoutVars>
      </dgm:prSet>
      <dgm:spPr/>
    </dgm:pt>
    <dgm:pt modelId="{1C6F9B5A-0491-4CD3-BB7B-70B1B29E81DF}" type="pres">
      <dgm:prSet presAssocID="{9A999EF9-A373-4D92-A8B0-F32ACC56FB2B}" presName="node" presStyleLbl="node1" presStyleIdx="0" presStyleCnt="6">
        <dgm:presLayoutVars>
          <dgm:bulletEnabled val="1"/>
        </dgm:presLayoutVars>
      </dgm:prSet>
      <dgm:spPr/>
    </dgm:pt>
    <dgm:pt modelId="{D6957386-764E-4212-9FFC-6702A7C96D59}" type="pres">
      <dgm:prSet presAssocID="{EE001E8D-2B34-484A-B5F6-6CF415C457CF}" presName="sibTrans" presStyleLbl="sibTrans2D1" presStyleIdx="0" presStyleCnt="5"/>
      <dgm:spPr/>
    </dgm:pt>
    <dgm:pt modelId="{BB458B13-8E4C-4FC4-8E7F-FBCC5C7E3AD4}" type="pres">
      <dgm:prSet presAssocID="{EE001E8D-2B34-484A-B5F6-6CF415C457CF}" presName="connectorText" presStyleLbl="sibTrans2D1" presStyleIdx="0" presStyleCnt="5"/>
      <dgm:spPr/>
    </dgm:pt>
    <dgm:pt modelId="{0BD80D48-A523-434C-BB5F-BA725DB11036}" type="pres">
      <dgm:prSet presAssocID="{C27C51D6-4FB8-4A1B-B85E-8FC443C18CB9}" presName="node" presStyleLbl="node1" presStyleIdx="1" presStyleCnt="6">
        <dgm:presLayoutVars>
          <dgm:bulletEnabled val="1"/>
        </dgm:presLayoutVars>
      </dgm:prSet>
      <dgm:spPr/>
    </dgm:pt>
    <dgm:pt modelId="{D99BB59E-1F40-474A-BF2D-AE17576658A9}" type="pres">
      <dgm:prSet presAssocID="{C30934CD-E5AD-44D6-9BB1-16FF5B8B401C}" presName="sibTrans" presStyleLbl="sibTrans2D1" presStyleIdx="1" presStyleCnt="5"/>
      <dgm:spPr/>
    </dgm:pt>
    <dgm:pt modelId="{3DBC1E5B-0400-478D-8B7E-BC89F545C9B3}" type="pres">
      <dgm:prSet presAssocID="{C30934CD-E5AD-44D6-9BB1-16FF5B8B401C}" presName="connectorText" presStyleLbl="sibTrans2D1" presStyleIdx="1" presStyleCnt="5"/>
      <dgm:spPr/>
    </dgm:pt>
    <dgm:pt modelId="{AB2A9D6F-69CA-4A34-81B8-29346D1F1701}" type="pres">
      <dgm:prSet presAssocID="{CD9F8C3A-5CB3-4652-BED2-1899273A1CCD}" presName="node" presStyleLbl="node1" presStyleIdx="2" presStyleCnt="6">
        <dgm:presLayoutVars>
          <dgm:bulletEnabled val="1"/>
        </dgm:presLayoutVars>
      </dgm:prSet>
      <dgm:spPr/>
    </dgm:pt>
    <dgm:pt modelId="{8A39EB89-7ED8-4A8A-AB58-DDC1A835A2C7}" type="pres">
      <dgm:prSet presAssocID="{1A71276B-32F1-4D4C-BC94-63E85F4C16E2}" presName="sibTrans" presStyleLbl="sibTrans2D1" presStyleIdx="2" presStyleCnt="5"/>
      <dgm:spPr/>
    </dgm:pt>
    <dgm:pt modelId="{3964589C-3DB0-4EC2-891B-F61C3B792A9B}" type="pres">
      <dgm:prSet presAssocID="{1A71276B-32F1-4D4C-BC94-63E85F4C16E2}" presName="connectorText" presStyleLbl="sibTrans2D1" presStyleIdx="2" presStyleCnt="5"/>
      <dgm:spPr/>
    </dgm:pt>
    <dgm:pt modelId="{EF1C4971-3E18-4C06-B541-52E2DD55D5C0}" type="pres">
      <dgm:prSet presAssocID="{20EC4919-EFC3-4B7F-A236-ADF799CF4224}" presName="node" presStyleLbl="node1" presStyleIdx="3" presStyleCnt="6">
        <dgm:presLayoutVars>
          <dgm:bulletEnabled val="1"/>
        </dgm:presLayoutVars>
      </dgm:prSet>
      <dgm:spPr/>
    </dgm:pt>
    <dgm:pt modelId="{68419C0C-DA8A-450D-A490-6138CCB79D9B}" type="pres">
      <dgm:prSet presAssocID="{99FDDF2A-7DE6-4098-84A2-A0239F53DA76}" presName="sibTrans" presStyleLbl="sibTrans2D1" presStyleIdx="3" presStyleCnt="5"/>
      <dgm:spPr/>
    </dgm:pt>
    <dgm:pt modelId="{0AAA5F67-545F-4AA0-A45E-C21D7659E605}" type="pres">
      <dgm:prSet presAssocID="{99FDDF2A-7DE6-4098-84A2-A0239F53DA76}" presName="connectorText" presStyleLbl="sibTrans2D1" presStyleIdx="3" presStyleCnt="5"/>
      <dgm:spPr/>
    </dgm:pt>
    <dgm:pt modelId="{77BFCBF6-2228-43E8-88E8-91EFE140E3FA}" type="pres">
      <dgm:prSet presAssocID="{7EF4037C-011F-4F2D-8FF3-3F9E84368B47}" presName="node" presStyleLbl="node1" presStyleIdx="4" presStyleCnt="6">
        <dgm:presLayoutVars>
          <dgm:bulletEnabled val="1"/>
        </dgm:presLayoutVars>
      </dgm:prSet>
      <dgm:spPr/>
    </dgm:pt>
    <dgm:pt modelId="{0ED74920-437A-4D1C-A13F-DF2617328786}" type="pres">
      <dgm:prSet presAssocID="{A424C5BE-172E-4F34-A673-9427AC7B5A0F}" presName="sibTrans" presStyleLbl="sibTrans2D1" presStyleIdx="4" presStyleCnt="5"/>
      <dgm:spPr/>
    </dgm:pt>
    <dgm:pt modelId="{9AD611C7-7AB2-431D-AFCA-F5902141B792}" type="pres">
      <dgm:prSet presAssocID="{A424C5BE-172E-4F34-A673-9427AC7B5A0F}" presName="connectorText" presStyleLbl="sibTrans2D1" presStyleIdx="4" presStyleCnt="5"/>
      <dgm:spPr/>
    </dgm:pt>
    <dgm:pt modelId="{2A1A1180-2745-45FF-A13F-3F08D03EB1CD}" type="pres">
      <dgm:prSet presAssocID="{9AB87C29-2D86-46DF-B20C-66F281AF88D6}" presName="node" presStyleLbl="node1" presStyleIdx="5" presStyleCnt="6">
        <dgm:presLayoutVars>
          <dgm:bulletEnabled val="1"/>
        </dgm:presLayoutVars>
      </dgm:prSet>
      <dgm:spPr/>
    </dgm:pt>
  </dgm:ptLst>
  <dgm:cxnLst>
    <dgm:cxn modelId="{AA3C9C05-2262-4B88-8E18-364A78C3A9A0}" type="presOf" srcId="{99FDDF2A-7DE6-4098-84A2-A0239F53DA76}" destId="{0AAA5F67-545F-4AA0-A45E-C21D7659E605}" srcOrd="1" destOrd="0" presId="urn:microsoft.com/office/officeart/2005/8/layout/process1"/>
    <dgm:cxn modelId="{1275180F-0732-4F38-80DC-D9E799BA0332}" srcId="{A3CC5552-1C6E-4032-AB9B-E8221A336711}" destId="{9A999EF9-A373-4D92-A8B0-F32ACC56FB2B}" srcOrd="0" destOrd="0" parTransId="{3CB9A8D8-396A-4D52-8E42-2901E4C58245}" sibTransId="{EE001E8D-2B34-484A-B5F6-6CF415C457CF}"/>
    <dgm:cxn modelId="{6D6DFD14-0D14-4171-816F-A3BCF73984FF}" type="presOf" srcId="{A424C5BE-172E-4F34-A673-9427AC7B5A0F}" destId="{9AD611C7-7AB2-431D-AFCA-F5902141B792}" srcOrd="1" destOrd="0" presId="urn:microsoft.com/office/officeart/2005/8/layout/process1"/>
    <dgm:cxn modelId="{C4476819-DD6C-480F-AC7C-F555BD6EC183}" srcId="{A3CC5552-1C6E-4032-AB9B-E8221A336711}" destId="{CD9F8C3A-5CB3-4652-BED2-1899273A1CCD}" srcOrd="2" destOrd="0" parTransId="{5F7AEA88-713E-4D61-A76D-D90FE4DBA6DE}" sibTransId="{1A71276B-32F1-4D4C-BC94-63E85F4C16E2}"/>
    <dgm:cxn modelId="{D4373E27-D698-44B6-8166-777BA91A94F6}" type="presOf" srcId="{C30934CD-E5AD-44D6-9BB1-16FF5B8B401C}" destId="{D99BB59E-1F40-474A-BF2D-AE17576658A9}" srcOrd="0" destOrd="0" presId="urn:microsoft.com/office/officeart/2005/8/layout/process1"/>
    <dgm:cxn modelId="{96AF6239-332A-4945-861C-19299202CAED}" srcId="{A3CC5552-1C6E-4032-AB9B-E8221A336711}" destId="{9AB87C29-2D86-46DF-B20C-66F281AF88D6}" srcOrd="5" destOrd="0" parTransId="{C40658CE-9397-4348-A048-F08E5936CFBC}" sibTransId="{06DCB0FB-A70E-4405-BD09-40C4D0004F44}"/>
    <dgm:cxn modelId="{5DBAB746-6676-4D6F-BFF6-C647F54E463E}" type="presOf" srcId="{99FDDF2A-7DE6-4098-84A2-A0239F53DA76}" destId="{68419C0C-DA8A-450D-A490-6138CCB79D9B}" srcOrd="0" destOrd="0" presId="urn:microsoft.com/office/officeart/2005/8/layout/process1"/>
    <dgm:cxn modelId="{7D60D646-A9AF-470B-AC41-2665A07136C3}" type="presOf" srcId="{9AB87C29-2D86-46DF-B20C-66F281AF88D6}" destId="{2A1A1180-2745-45FF-A13F-3F08D03EB1CD}" srcOrd="0" destOrd="0" presId="urn:microsoft.com/office/officeart/2005/8/layout/process1"/>
    <dgm:cxn modelId="{7E001D4C-A9CB-4F49-9BA8-970B4DC4820B}" type="presOf" srcId="{A424C5BE-172E-4F34-A673-9427AC7B5A0F}" destId="{0ED74920-437A-4D1C-A13F-DF2617328786}" srcOrd="0" destOrd="0" presId="urn:microsoft.com/office/officeart/2005/8/layout/process1"/>
    <dgm:cxn modelId="{709A2C53-9B9A-46B2-AA17-4B8821FF5DCA}" srcId="{A3CC5552-1C6E-4032-AB9B-E8221A336711}" destId="{20EC4919-EFC3-4B7F-A236-ADF799CF4224}" srcOrd="3" destOrd="0" parTransId="{7F13BB08-74AE-4B93-8357-B9EEF2BFA8D2}" sibTransId="{99FDDF2A-7DE6-4098-84A2-A0239F53DA76}"/>
    <dgm:cxn modelId="{09ACD360-06FB-4EB9-8185-A7AB0994EFAA}" type="presOf" srcId="{C27C51D6-4FB8-4A1B-B85E-8FC443C18CB9}" destId="{0BD80D48-A523-434C-BB5F-BA725DB11036}" srcOrd="0" destOrd="0" presId="urn:microsoft.com/office/officeart/2005/8/layout/process1"/>
    <dgm:cxn modelId="{BEA9E173-37B2-486F-B5DF-5F1AF586D293}" type="presOf" srcId="{CD9F8C3A-5CB3-4652-BED2-1899273A1CCD}" destId="{AB2A9D6F-69CA-4A34-81B8-29346D1F1701}" srcOrd="0" destOrd="0" presId="urn:microsoft.com/office/officeart/2005/8/layout/process1"/>
    <dgm:cxn modelId="{D1DD1A77-1DFC-4489-8C0B-940591494C1E}" type="presOf" srcId="{7EF4037C-011F-4F2D-8FF3-3F9E84368B47}" destId="{77BFCBF6-2228-43E8-88E8-91EFE140E3FA}" srcOrd="0" destOrd="0" presId="urn:microsoft.com/office/officeart/2005/8/layout/process1"/>
    <dgm:cxn modelId="{BEC9D384-ABA5-47D3-BB71-C73750D48A42}" type="presOf" srcId="{EE001E8D-2B34-484A-B5F6-6CF415C457CF}" destId="{D6957386-764E-4212-9FFC-6702A7C96D59}" srcOrd="0" destOrd="0" presId="urn:microsoft.com/office/officeart/2005/8/layout/process1"/>
    <dgm:cxn modelId="{12E6CA91-51C7-4AC4-90F4-7EAB235F99DD}" srcId="{A3CC5552-1C6E-4032-AB9B-E8221A336711}" destId="{C27C51D6-4FB8-4A1B-B85E-8FC443C18CB9}" srcOrd="1" destOrd="0" parTransId="{88CA82F9-4EC5-4D27-B97D-BE2B02264368}" sibTransId="{C30934CD-E5AD-44D6-9BB1-16FF5B8B401C}"/>
    <dgm:cxn modelId="{33E68697-49F4-4B87-990F-E076FDE2CA0C}" type="presOf" srcId="{1A71276B-32F1-4D4C-BC94-63E85F4C16E2}" destId="{8A39EB89-7ED8-4A8A-AB58-DDC1A835A2C7}" srcOrd="0" destOrd="0" presId="urn:microsoft.com/office/officeart/2005/8/layout/process1"/>
    <dgm:cxn modelId="{AD7E1FB6-E3D3-4F1C-9760-5E702AD048C2}" type="presOf" srcId="{EE001E8D-2B34-484A-B5F6-6CF415C457CF}" destId="{BB458B13-8E4C-4FC4-8E7F-FBCC5C7E3AD4}" srcOrd="1" destOrd="0" presId="urn:microsoft.com/office/officeart/2005/8/layout/process1"/>
    <dgm:cxn modelId="{371764BA-F608-45F5-A620-28CC566344B5}" srcId="{A3CC5552-1C6E-4032-AB9B-E8221A336711}" destId="{7EF4037C-011F-4F2D-8FF3-3F9E84368B47}" srcOrd="4" destOrd="0" parTransId="{B387F06C-388B-47FB-B4C8-3EB2B9F343FE}" sibTransId="{A424C5BE-172E-4F34-A673-9427AC7B5A0F}"/>
    <dgm:cxn modelId="{942059BF-AFC9-47E4-A214-9068B502C55D}" type="presOf" srcId="{9A999EF9-A373-4D92-A8B0-F32ACC56FB2B}" destId="{1C6F9B5A-0491-4CD3-BB7B-70B1B29E81DF}" srcOrd="0" destOrd="0" presId="urn:microsoft.com/office/officeart/2005/8/layout/process1"/>
    <dgm:cxn modelId="{BCF190C0-BE5E-4C5B-A506-D51FDF3CAEC6}" type="presOf" srcId="{C30934CD-E5AD-44D6-9BB1-16FF5B8B401C}" destId="{3DBC1E5B-0400-478D-8B7E-BC89F545C9B3}" srcOrd="1" destOrd="0" presId="urn:microsoft.com/office/officeart/2005/8/layout/process1"/>
    <dgm:cxn modelId="{9C1DD4CE-D38E-4491-987A-122B1FC49914}" type="presOf" srcId="{20EC4919-EFC3-4B7F-A236-ADF799CF4224}" destId="{EF1C4971-3E18-4C06-B541-52E2DD55D5C0}" srcOrd="0" destOrd="0" presId="urn:microsoft.com/office/officeart/2005/8/layout/process1"/>
    <dgm:cxn modelId="{6D085DDA-60A7-427C-A229-DED9424861AE}" type="presOf" srcId="{A3CC5552-1C6E-4032-AB9B-E8221A336711}" destId="{BFF066D4-A0F2-4039-94FF-508A2903D507}" srcOrd="0" destOrd="0" presId="urn:microsoft.com/office/officeart/2005/8/layout/process1"/>
    <dgm:cxn modelId="{15D8F1DE-0BAA-4EDC-917E-97FC3C5E849B}" type="presOf" srcId="{1A71276B-32F1-4D4C-BC94-63E85F4C16E2}" destId="{3964589C-3DB0-4EC2-891B-F61C3B792A9B}" srcOrd="1" destOrd="0" presId="urn:microsoft.com/office/officeart/2005/8/layout/process1"/>
    <dgm:cxn modelId="{61CFDDBD-5DA8-4CB1-9488-AB133FE5472F}" type="presParOf" srcId="{BFF066D4-A0F2-4039-94FF-508A2903D507}" destId="{1C6F9B5A-0491-4CD3-BB7B-70B1B29E81DF}" srcOrd="0" destOrd="0" presId="urn:microsoft.com/office/officeart/2005/8/layout/process1"/>
    <dgm:cxn modelId="{9578209B-66E4-4491-9E3D-A976D9950D2B}" type="presParOf" srcId="{BFF066D4-A0F2-4039-94FF-508A2903D507}" destId="{D6957386-764E-4212-9FFC-6702A7C96D59}" srcOrd="1" destOrd="0" presId="urn:microsoft.com/office/officeart/2005/8/layout/process1"/>
    <dgm:cxn modelId="{ACB9D19E-4B29-49F5-8E6C-718373CFD64F}" type="presParOf" srcId="{D6957386-764E-4212-9FFC-6702A7C96D59}" destId="{BB458B13-8E4C-4FC4-8E7F-FBCC5C7E3AD4}" srcOrd="0" destOrd="0" presId="urn:microsoft.com/office/officeart/2005/8/layout/process1"/>
    <dgm:cxn modelId="{984D83F2-B311-4C6B-84AE-D4F7763FD6AC}" type="presParOf" srcId="{BFF066D4-A0F2-4039-94FF-508A2903D507}" destId="{0BD80D48-A523-434C-BB5F-BA725DB11036}" srcOrd="2" destOrd="0" presId="urn:microsoft.com/office/officeart/2005/8/layout/process1"/>
    <dgm:cxn modelId="{19492EC1-CDE8-48A3-8E14-8A07DDA42CDD}" type="presParOf" srcId="{BFF066D4-A0F2-4039-94FF-508A2903D507}" destId="{D99BB59E-1F40-474A-BF2D-AE17576658A9}" srcOrd="3" destOrd="0" presId="urn:microsoft.com/office/officeart/2005/8/layout/process1"/>
    <dgm:cxn modelId="{3B952749-8C88-483C-AB88-E42C27F42DA4}" type="presParOf" srcId="{D99BB59E-1F40-474A-BF2D-AE17576658A9}" destId="{3DBC1E5B-0400-478D-8B7E-BC89F545C9B3}" srcOrd="0" destOrd="0" presId="urn:microsoft.com/office/officeart/2005/8/layout/process1"/>
    <dgm:cxn modelId="{8AA3C401-77B2-42C1-B2BB-1DF86C19CFFF}" type="presParOf" srcId="{BFF066D4-A0F2-4039-94FF-508A2903D507}" destId="{AB2A9D6F-69CA-4A34-81B8-29346D1F1701}" srcOrd="4" destOrd="0" presId="urn:microsoft.com/office/officeart/2005/8/layout/process1"/>
    <dgm:cxn modelId="{481383E1-4861-44BD-A56F-A67988964E94}" type="presParOf" srcId="{BFF066D4-A0F2-4039-94FF-508A2903D507}" destId="{8A39EB89-7ED8-4A8A-AB58-DDC1A835A2C7}" srcOrd="5" destOrd="0" presId="urn:microsoft.com/office/officeart/2005/8/layout/process1"/>
    <dgm:cxn modelId="{58C789C7-4D39-4972-9C04-A53FC4E013C4}" type="presParOf" srcId="{8A39EB89-7ED8-4A8A-AB58-DDC1A835A2C7}" destId="{3964589C-3DB0-4EC2-891B-F61C3B792A9B}" srcOrd="0" destOrd="0" presId="urn:microsoft.com/office/officeart/2005/8/layout/process1"/>
    <dgm:cxn modelId="{4CDF3A38-5475-4C53-8E7B-2EB02CB288AF}" type="presParOf" srcId="{BFF066D4-A0F2-4039-94FF-508A2903D507}" destId="{EF1C4971-3E18-4C06-B541-52E2DD55D5C0}" srcOrd="6" destOrd="0" presId="urn:microsoft.com/office/officeart/2005/8/layout/process1"/>
    <dgm:cxn modelId="{2547C48C-6DDE-4531-B9E9-B6AF40037CF5}" type="presParOf" srcId="{BFF066D4-A0F2-4039-94FF-508A2903D507}" destId="{68419C0C-DA8A-450D-A490-6138CCB79D9B}" srcOrd="7" destOrd="0" presId="urn:microsoft.com/office/officeart/2005/8/layout/process1"/>
    <dgm:cxn modelId="{51F35D22-0741-44B0-A2C3-0A1F614B2BB5}" type="presParOf" srcId="{68419C0C-DA8A-450D-A490-6138CCB79D9B}" destId="{0AAA5F67-545F-4AA0-A45E-C21D7659E605}" srcOrd="0" destOrd="0" presId="urn:microsoft.com/office/officeart/2005/8/layout/process1"/>
    <dgm:cxn modelId="{D62C2AFE-1BB4-4BC7-A23D-E1C19157C23F}" type="presParOf" srcId="{BFF066D4-A0F2-4039-94FF-508A2903D507}" destId="{77BFCBF6-2228-43E8-88E8-91EFE140E3FA}" srcOrd="8" destOrd="0" presId="urn:microsoft.com/office/officeart/2005/8/layout/process1"/>
    <dgm:cxn modelId="{BC3D41A2-6519-4654-B2D0-60A33E65E804}" type="presParOf" srcId="{BFF066D4-A0F2-4039-94FF-508A2903D507}" destId="{0ED74920-437A-4D1C-A13F-DF2617328786}" srcOrd="9" destOrd="0" presId="urn:microsoft.com/office/officeart/2005/8/layout/process1"/>
    <dgm:cxn modelId="{57944693-CBBD-4145-AF0D-CECEDC9E14FB}" type="presParOf" srcId="{0ED74920-437A-4D1C-A13F-DF2617328786}" destId="{9AD611C7-7AB2-431D-AFCA-F5902141B792}" srcOrd="0" destOrd="0" presId="urn:microsoft.com/office/officeart/2005/8/layout/process1"/>
    <dgm:cxn modelId="{9CFCEA0D-25E3-4993-A90B-0738FDF0728C}" type="presParOf" srcId="{BFF066D4-A0F2-4039-94FF-508A2903D507}" destId="{2A1A1180-2745-45FF-A13F-3F08D03EB1CD}" srcOrd="10" destOrd="0" presId="urn:microsoft.com/office/officeart/2005/8/layout/process1"/>
  </dgm:cxnLst>
  <dgm:bg>
    <a:solidFill>
      <a:schemeClr val="bg2"/>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63D192-E73B-41E1-8F24-32C97510B501}" type="doc">
      <dgm:prSet loTypeId="urn:microsoft.com/office/officeart/2005/8/layout/process1" loCatId="Inbox" qsTypeId="urn:microsoft.com/office/officeart/2005/8/quickstyle/simple1" qsCatId="simple" csTypeId="urn:microsoft.com/office/officeart/2005/8/colors/ColorSchemeForSuggestions" csCatId="other"/>
      <dgm:spPr/>
      <dgm:t>
        <a:bodyPr/>
        <a:lstStyle/>
        <a:p>
          <a:endParaRPr lang="en-US"/>
        </a:p>
      </dgm:t>
    </dgm:pt>
    <dgm:pt modelId="{49F4B40F-DA17-4048-8749-84E1BC0CE411}">
      <dgm:prSet/>
      <dgm:spPr/>
      <dgm:t>
        <a:bodyPr/>
        <a:lstStyle/>
        <a:p>
          <a:r>
            <a:rPr lang="en-US"/>
            <a:t>Goal: provide one-step text featurization capability that lets you take free-form text columns and turn them into feature vectors for ML algorithms.</a:t>
          </a:r>
        </a:p>
      </dgm:t>
    </dgm:pt>
    <dgm:pt modelId="{2FB1F330-6A38-478C-8A74-2D8C72027F62}" type="parTrans" cxnId="{4006F49E-6433-4AA5-B716-554CB6B3DD52}">
      <dgm:prSet/>
      <dgm:spPr/>
      <dgm:t>
        <a:bodyPr/>
        <a:lstStyle/>
        <a:p>
          <a:endParaRPr lang="en-US"/>
        </a:p>
      </dgm:t>
    </dgm:pt>
    <dgm:pt modelId="{3AD55B20-9C15-468E-A653-2A500E01BE28}" type="sibTrans" cxnId="{4006F49E-6433-4AA5-B716-554CB6B3DD52}">
      <dgm:prSet/>
      <dgm:spPr/>
      <dgm:t>
        <a:bodyPr/>
        <a:lstStyle/>
        <a:p>
          <a:endParaRPr lang="en-US"/>
        </a:p>
      </dgm:t>
    </dgm:pt>
    <dgm:pt modelId="{B16300B4-A1AC-4015-9BD0-8866F4FC8D43}">
      <dgm:prSet/>
      <dgm:spPr/>
      <dgm:t>
        <a:bodyPr/>
        <a:lstStyle/>
        <a:p>
          <a:r>
            <a:rPr lang="en-US"/>
            <a:t>Tokenization, stop-word removal, case normalization</a:t>
          </a:r>
        </a:p>
      </dgm:t>
    </dgm:pt>
    <dgm:pt modelId="{550D3246-9BCA-4828-B651-1797FAC0FFDE}" type="parTrans" cxnId="{9D698623-493A-4C15-B9BE-85EB282E55E4}">
      <dgm:prSet/>
      <dgm:spPr/>
      <dgm:t>
        <a:bodyPr/>
        <a:lstStyle/>
        <a:p>
          <a:endParaRPr lang="en-US"/>
        </a:p>
      </dgm:t>
    </dgm:pt>
    <dgm:pt modelId="{7B7B6401-17ED-4E50-931F-227DABBAB2A4}" type="sibTrans" cxnId="{9D698623-493A-4C15-B9BE-85EB282E55E4}">
      <dgm:prSet/>
      <dgm:spPr/>
      <dgm:t>
        <a:bodyPr/>
        <a:lstStyle/>
        <a:p>
          <a:endParaRPr lang="en-US"/>
        </a:p>
      </dgm:t>
    </dgm:pt>
    <dgm:pt modelId="{740175C8-2B0F-4006-BE44-44DE02CF324C}">
      <dgm:prSet/>
      <dgm:spPr/>
      <dgm:t>
        <a:bodyPr/>
        <a:lstStyle/>
        <a:p>
          <a:r>
            <a:rPr lang="en-US"/>
            <a:t>N-Gram creation, feature hashing, IDF weighing.</a:t>
          </a:r>
        </a:p>
      </dgm:t>
    </dgm:pt>
    <dgm:pt modelId="{78AFFF6B-1857-43A3-A73C-03120A072734}" type="parTrans" cxnId="{E97BB947-DA5D-40B6-B921-9D352190B509}">
      <dgm:prSet/>
      <dgm:spPr/>
      <dgm:t>
        <a:bodyPr/>
        <a:lstStyle/>
        <a:p>
          <a:endParaRPr lang="en-US"/>
        </a:p>
      </dgm:t>
    </dgm:pt>
    <dgm:pt modelId="{8911A63E-7FC3-4AC0-AE06-AE0BB250AF1A}" type="sibTrans" cxnId="{E97BB947-DA5D-40B6-B921-9D352190B509}">
      <dgm:prSet/>
      <dgm:spPr/>
      <dgm:t>
        <a:bodyPr/>
        <a:lstStyle/>
        <a:p>
          <a:endParaRPr lang="en-US"/>
        </a:p>
      </dgm:t>
    </dgm:pt>
    <dgm:pt modelId="{157E01AD-EBE0-4E70-8CA5-E8A2A084EEEF}">
      <dgm:prSet/>
      <dgm:spPr/>
      <dgm:t>
        <a:bodyPr/>
        <a:lstStyle/>
        <a:p>
          <a:r>
            <a:rPr lang="en-US"/>
            <a:t>Future: multi-language support, more advanced text preprocessing and DNN featurization capabilities.</a:t>
          </a:r>
        </a:p>
      </dgm:t>
    </dgm:pt>
    <dgm:pt modelId="{54814FA7-1A5A-4A8E-9692-8B6CC0AC5956}" type="parTrans" cxnId="{E28653F1-17B6-408E-976C-9CE99952896C}">
      <dgm:prSet/>
      <dgm:spPr/>
      <dgm:t>
        <a:bodyPr/>
        <a:lstStyle/>
        <a:p>
          <a:endParaRPr lang="en-US"/>
        </a:p>
      </dgm:t>
    </dgm:pt>
    <dgm:pt modelId="{040E842D-77B5-4B81-8ECB-CAAF026D9921}" type="sibTrans" cxnId="{E28653F1-17B6-408E-976C-9CE99952896C}">
      <dgm:prSet/>
      <dgm:spPr/>
      <dgm:t>
        <a:bodyPr/>
        <a:lstStyle/>
        <a:p>
          <a:endParaRPr lang="en-US"/>
        </a:p>
      </dgm:t>
    </dgm:pt>
    <dgm:pt modelId="{2CFE437C-16FF-C44D-9769-A885D0C201B1}" type="pres">
      <dgm:prSet presAssocID="{B563D192-E73B-41E1-8F24-32C97510B501}" presName="Name0" presStyleCnt="0">
        <dgm:presLayoutVars>
          <dgm:dir/>
          <dgm:resizeHandles val="exact"/>
        </dgm:presLayoutVars>
      </dgm:prSet>
      <dgm:spPr/>
    </dgm:pt>
    <dgm:pt modelId="{9F6B992E-C0F8-0F41-AA05-4EA2FF74E535}" type="pres">
      <dgm:prSet presAssocID="{49F4B40F-DA17-4048-8749-84E1BC0CE411}" presName="node" presStyleLbl="node1" presStyleIdx="0" presStyleCnt="2">
        <dgm:presLayoutVars>
          <dgm:bulletEnabled val="1"/>
        </dgm:presLayoutVars>
      </dgm:prSet>
      <dgm:spPr/>
    </dgm:pt>
    <dgm:pt modelId="{09740DA1-8472-454E-8096-F0DEE934D765}" type="pres">
      <dgm:prSet presAssocID="{3AD55B20-9C15-468E-A653-2A500E01BE28}" presName="sibTrans" presStyleLbl="sibTrans2D1" presStyleIdx="0" presStyleCnt="1"/>
      <dgm:spPr/>
    </dgm:pt>
    <dgm:pt modelId="{1D79FF92-B6B8-6241-851F-BCB913F9B0DA}" type="pres">
      <dgm:prSet presAssocID="{3AD55B20-9C15-468E-A653-2A500E01BE28}" presName="connectorText" presStyleLbl="sibTrans2D1" presStyleIdx="0" presStyleCnt="1"/>
      <dgm:spPr/>
    </dgm:pt>
    <dgm:pt modelId="{417EC982-1A26-CF4E-856F-726BE0134885}" type="pres">
      <dgm:prSet presAssocID="{157E01AD-EBE0-4E70-8CA5-E8A2A084EEEF}" presName="node" presStyleLbl="node1" presStyleIdx="1" presStyleCnt="2">
        <dgm:presLayoutVars>
          <dgm:bulletEnabled val="1"/>
        </dgm:presLayoutVars>
      </dgm:prSet>
      <dgm:spPr/>
    </dgm:pt>
  </dgm:ptLst>
  <dgm:cxnLst>
    <dgm:cxn modelId="{75F5AE09-B4A8-B041-A32A-382909883A2C}" type="presOf" srcId="{740175C8-2B0F-4006-BE44-44DE02CF324C}" destId="{9F6B992E-C0F8-0F41-AA05-4EA2FF74E535}" srcOrd="0" destOrd="2" presId="urn:microsoft.com/office/officeart/2005/8/layout/process1"/>
    <dgm:cxn modelId="{9D698623-493A-4C15-B9BE-85EB282E55E4}" srcId="{49F4B40F-DA17-4048-8749-84E1BC0CE411}" destId="{B16300B4-A1AC-4015-9BD0-8866F4FC8D43}" srcOrd="0" destOrd="0" parTransId="{550D3246-9BCA-4828-B651-1797FAC0FFDE}" sibTransId="{7B7B6401-17ED-4E50-931F-227DABBAB2A4}"/>
    <dgm:cxn modelId="{0DE75B41-C8B0-E14F-89D1-91968722FA3F}" type="presOf" srcId="{157E01AD-EBE0-4E70-8CA5-E8A2A084EEEF}" destId="{417EC982-1A26-CF4E-856F-726BE0134885}" srcOrd="0" destOrd="0" presId="urn:microsoft.com/office/officeart/2005/8/layout/process1"/>
    <dgm:cxn modelId="{E97BB947-DA5D-40B6-B921-9D352190B509}" srcId="{49F4B40F-DA17-4048-8749-84E1BC0CE411}" destId="{740175C8-2B0F-4006-BE44-44DE02CF324C}" srcOrd="1" destOrd="0" parTransId="{78AFFF6B-1857-43A3-A73C-03120A072734}" sibTransId="{8911A63E-7FC3-4AC0-AE06-AE0BB250AF1A}"/>
    <dgm:cxn modelId="{F8661767-7245-274B-9FA0-B283716A6805}" type="presOf" srcId="{B563D192-E73B-41E1-8F24-32C97510B501}" destId="{2CFE437C-16FF-C44D-9769-A885D0C201B1}" srcOrd="0" destOrd="0" presId="urn:microsoft.com/office/officeart/2005/8/layout/process1"/>
    <dgm:cxn modelId="{900A7E7C-BEA6-5A40-872F-AF5BB237F35C}" type="presOf" srcId="{3AD55B20-9C15-468E-A653-2A500E01BE28}" destId="{09740DA1-8472-454E-8096-F0DEE934D765}" srcOrd="0" destOrd="0" presId="urn:microsoft.com/office/officeart/2005/8/layout/process1"/>
    <dgm:cxn modelId="{DCE8CE94-C945-D240-9D13-318DDB5703D0}" type="presOf" srcId="{49F4B40F-DA17-4048-8749-84E1BC0CE411}" destId="{9F6B992E-C0F8-0F41-AA05-4EA2FF74E535}" srcOrd="0" destOrd="0" presId="urn:microsoft.com/office/officeart/2005/8/layout/process1"/>
    <dgm:cxn modelId="{4006F49E-6433-4AA5-B716-554CB6B3DD52}" srcId="{B563D192-E73B-41E1-8F24-32C97510B501}" destId="{49F4B40F-DA17-4048-8749-84E1BC0CE411}" srcOrd="0" destOrd="0" parTransId="{2FB1F330-6A38-478C-8A74-2D8C72027F62}" sibTransId="{3AD55B20-9C15-468E-A653-2A500E01BE28}"/>
    <dgm:cxn modelId="{C492FDD1-E04C-7547-B621-4D98219E9625}" type="presOf" srcId="{3AD55B20-9C15-468E-A653-2A500E01BE28}" destId="{1D79FF92-B6B8-6241-851F-BCB913F9B0DA}" srcOrd="1" destOrd="0" presId="urn:microsoft.com/office/officeart/2005/8/layout/process1"/>
    <dgm:cxn modelId="{E28653F1-17B6-408E-976C-9CE99952896C}" srcId="{B563D192-E73B-41E1-8F24-32C97510B501}" destId="{157E01AD-EBE0-4E70-8CA5-E8A2A084EEEF}" srcOrd="1" destOrd="0" parTransId="{54814FA7-1A5A-4A8E-9692-8B6CC0AC5956}" sibTransId="{040E842D-77B5-4B81-8ECB-CAAF026D9921}"/>
    <dgm:cxn modelId="{1DFBFDF3-6345-AD45-86EB-BEE634F11FD5}" type="presOf" srcId="{B16300B4-A1AC-4015-9BD0-8866F4FC8D43}" destId="{9F6B992E-C0F8-0F41-AA05-4EA2FF74E535}" srcOrd="0" destOrd="1" presId="urn:microsoft.com/office/officeart/2005/8/layout/process1"/>
    <dgm:cxn modelId="{11451B82-2A39-2D45-8682-D64CFAEB9A0C}" type="presParOf" srcId="{2CFE437C-16FF-C44D-9769-A885D0C201B1}" destId="{9F6B992E-C0F8-0F41-AA05-4EA2FF74E535}" srcOrd="0" destOrd="0" presId="urn:microsoft.com/office/officeart/2005/8/layout/process1"/>
    <dgm:cxn modelId="{FF7CD451-9DC6-4F45-B9DB-4214646FE2DD}" type="presParOf" srcId="{2CFE437C-16FF-C44D-9769-A885D0C201B1}" destId="{09740DA1-8472-454E-8096-F0DEE934D765}" srcOrd="1" destOrd="0" presId="urn:microsoft.com/office/officeart/2005/8/layout/process1"/>
    <dgm:cxn modelId="{459A7D61-0389-7643-B956-87E77F16A79A}" type="presParOf" srcId="{09740DA1-8472-454E-8096-F0DEE934D765}" destId="{1D79FF92-B6B8-6241-851F-BCB913F9B0DA}" srcOrd="0" destOrd="0" presId="urn:microsoft.com/office/officeart/2005/8/layout/process1"/>
    <dgm:cxn modelId="{671FAA2D-0A9E-124F-8B88-37F33E1809A5}" type="presParOf" srcId="{2CFE437C-16FF-C44D-9769-A885D0C201B1}" destId="{417EC982-1A26-CF4E-856F-726BE0134885}" srcOrd="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6F9B5A-0491-4CD3-BB7B-70B1B29E81DF}">
      <dsp:nvSpPr>
        <dsp:cNvPr id="0" name=""/>
        <dsp:cNvSpPr/>
      </dsp:nvSpPr>
      <dsp:spPr>
        <a:xfrm>
          <a:off x="5267" y="550307"/>
          <a:ext cx="1347076" cy="287862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mn-lt"/>
            </a:rPr>
            <a:t>Ingest into Spark DF</a:t>
          </a:r>
        </a:p>
      </dsp:txBody>
      <dsp:txXfrm>
        <a:off x="44722" y="589762"/>
        <a:ext cx="1268166" cy="2799713"/>
      </dsp:txXfrm>
    </dsp:sp>
    <dsp:sp modelId="{D6957386-764E-4212-9FFC-6702A7C96D59}">
      <dsp:nvSpPr>
        <dsp:cNvPr id="0" name=""/>
        <dsp:cNvSpPr/>
      </dsp:nvSpPr>
      <dsp:spPr>
        <a:xfrm>
          <a:off x="1487050" y="1822582"/>
          <a:ext cx="285580" cy="33407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latin typeface="+mn-lt"/>
          </a:endParaRPr>
        </a:p>
      </dsp:txBody>
      <dsp:txXfrm>
        <a:off x="1487050" y="1889397"/>
        <a:ext cx="199906" cy="200444"/>
      </dsp:txXfrm>
    </dsp:sp>
    <dsp:sp modelId="{0BD80D48-A523-434C-BB5F-BA725DB11036}">
      <dsp:nvSpPr>
        <dsp:cNvPr id="0" name=""/>
        <dsp:cNvSpPr/>
      </dsp:nvSpPr>
      <dsp:spPr>
        <a:xfrm>
          <a:off x="1891173" y="550307"/>
          <a:ext cx="1347076" cy="2878623"/>
        </a:xfrm>
        <a:prstGeom prst="roundRect">
          <a:avLst>
            <a:gd name="adj" fmla="val 10000"/>
          </a:avLst>
        </a:prstGeom>
        <a:solidFill>
          <a:schemeClr val="accent2">
            <a:hueOff val="381558"/>
            <a:satOff val="-8706"/>
            <a:lumOff val="321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mn-lt"/>
            </a:rPr>
            <a:t>Wrangling and cleanup (</a:t>
          </a:r>
          <a:r>
            <a:rPr lang="en-US" sz="1600" kern="1200" err="1">
              <a:latin typeface="+mn-lt"/>
            </a:rPr>
            <a:t>dplyr</a:t>
          </a:r>
          <a:r>
            <a:rPr lang="en-US" sz="1600" kern="1200">
              <a:latin typeface="+mn-lt"/>
            </a:rPr>
            <a:t>, </a:t>
          </a:r>
          <a:r>
            <a:rPr lang="en-US" sz="1600" kern="1200" err="1"/>
            <a:t>rxMerge</a:t>
          </a:r>
          <a:r>
            <a:rPr lang="en-US" sz="1600" kern="1200">
              <a:latin typeface="+mn-lt"/>
            </a:rPr>
            <a:t>,</a:t>
          </a:r>
          <a:r>
            <a:rPr lang="en-US" sz="1600" kern="1200"/>
            <a:t> </a:t>
          </a:r>
          <a:r>
            <a:rPr lang="en-US" sz="1600" kern="1200">
              <a:latin typeface="+mn-lt"/>
            </a:rPr>
            <a:t>Spark SQL, etc.)</a:t>
          </a:r>
        </a:p>
      </dsp:txBody>
      <dsp:txXfrm>
        <a:off x="1930628" y="589762"/>
        <a:ext cx="1268166" cy="2799713"/>
      </dsp:txXfrm>
    </dsp:sp>
    <dsp:sp modelId="{D99BB59E-1F40-474A-BF2D-AE17576658A9}">
      <dsp:nvSpPr>
        <dsp:cNvPr id="0" name=""/>
        <dsp:cNvSpPr/>
      </dsp:nvSpPr>
      <dsp:spPr>
        <a:xfrm>
          <a:off x="3372957" y="1822582"/>
          <a:ext cx="285580" cy="334074"/>
        </a:xfrm>
        <a:prstGeom prst="rightArrow">
          <a:avLst>
            <a:gd name="adj1" fmla="val 60000"/>
            <a:gd name="adj2" fmla="val 50000"/>
          </a:avLst>
        </a:prstGeom>
        <a:solidFill>
          <a:schemeClr val="accent2">
            <a:hueOff val="476947"/>
            <a:satOff val="-10882"/>
            <a:lumOff val="402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latin typeface="+mn-lt"/>
          </a:endParaRPr>
        </a:p>
      </dsp:txBody>
      <dsp:txXfrm>
        <a:off x="3372957" y="1889397"/>
        <a:ext cx="199906" cy="200444"/>
      </dsp:txXfrm>
    </dsp:sp>
    <dsp:sp modelId="{AB2A9D6F-69CA-4A34-81B8-29346D1F1701}">
      <dsp:nvSpPr>
        <dsp:cNvPr id="0" name=""/>
        <dsp:cNvSpPr/>
      </dsp:nvSpPr>
      <dsp:spPr>
        <a:xfrm>
          <a:off x="3777080" y="550307"/>
          <a:ext cx="1347076" cy="2878623"/>
        </a:xfrm>
        <a:prstGeom prst="roundRect">
          <a:avLst>
            <a:gd name="adj" fmla="val 10000"/>
          </a:avLst>
        </a:prstGeom>
        <a:solidFill>
          <a:schemeClr val="accent2">
            <a:hueOff val="763116"/>
            <a:satOff val="-17411"/>
            <a:lumOff val="643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mn-lt"/>
            </a:rPr>
            <a:t>Exploration and visualization </a:t>
          </a:r>
        </a:p>
        <a:p>
          <a:pPr marL="0" lvl="0" indent="0" algn="ctr" defTabSz="711200">
            <a:lnSpc>
              <a:spcPct val="90000"/>
            </a:lnSpc>
            <a:spcBef>
              <a:spcPct val="0"/>
            </a:spcBef>
            <a:spcAft>
              <a:spcPct val="35000"/>
            </a:spcAft>
            <a:buNone/>
          </a:pPr>
          <a:r>
            <a:rPr lang="en-US" sz="1600" kern="1200">
              <a:latin typeface="+mn-lt"/>
            </a:rPr>
            <a:t>(for visualization, sampled data may need to be converted to R </a:t>
          </a:r>
          <a:r>
            <a:rPr lang="en-US" sz="1600" kern="1200" err="1">
              <a:latin typeface="+mn-lt"/>
            </a:rPr>
            <a:t>dataframe</a:t>
          </a:r>
          <a:r>
            <a:rPr lang="en-US" sz="1600" kern="1200">
              <a:latin typeface="+mn-lt"/>
            </a:rPr>
            <a:t>)</a:t>
          </a:r>
        </a:p>
      </dsp:txBody>
      <dsp:txXfrm>
        <a:off x="3816535" y="589762"/>
        <a:ext cx="1268166" cy="2799713"/>
      </dsp:txXfrm>
    </dsp:sp>
    <dsp:sp modelId="{8A39EB89-7ED8-4A8A-AB58-DDC1A835A2C7}">
      <dsp:nvSpPr>
        <dsp:cNvPr id="0" name=""/>
        <dsp:cNvSpPr/>
      </dsp:nvSpPr>
      <dsp:spPr>
        <a:xfrm>
          <a:off x="5258863" y="1822582"/>
          <a:ext cx="285580" cy="334074"/>
        </a:xfrm>
        <a:prstGeom prst="rightArrow">
          <a:avLst>
            <a:gd name="adj1" fmla="val 60000"/>
            <a:gd name="adj2" fmla="val 50000"/>
          </a:avLst>
        </a:prstGeom>
        <a:solidFill>
          <a:schemeClr val="accent2">
            <a:hueOff val="953895"/>
            <a:satOff val="-21764"/>
            <a:lumOff val="803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latin typeface="+mn-lt"/>
          </a:endParaRPr>
        </a:p>
      </dsp:txBody>
      <dsp:txXfrm>
        <a:off x="5258863" y="1889397"/>
        <a:ext cx="199906" cy="200444"/>
      </dsp:txXfrm>
    </dsp:sp>
    <dsp:sp modelId="{EF1C4971-3E18-4C06-B541-52E2DD55D5C0}">
      <dsp:nvSpPr>
        <dsp:cNvPr id="0" name=""/>
        <dsp:cNvSpPr/>
      </dsp:nvSpPr>
      <dsp:spPr>
        <a:xfrm>
          <a:off x="5662986" y="550307"/>
          <a:ext cx="1347076" cy="2878623"/>
        </a:xfrm>
        <a:prstGeom prst="roundRect">
          <a:avLst>
            <a:gd name="adj" fmla="val 10000"/>
          </a:avLst>
        </a:prstGeom>
        <a:solidFill>
          <a:schemeClr val="accent2">
            <a:hueOff val="1144674"/>
            <a:satOff val="-26117"/>
            <a:lumOff val="964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err="1">
              <a:latin typeface="+mn-lt"/>
            </a:rPr>
            <a:t>Transfor-mation</a:t>
          </a:r>
          <a:r>
            <a:rPr lang="en-US" sz="1600" kern="1200">
              <a:latin typeface="+mn-lt"/>
            </a:rPr>
            <a:t> and Featurization </a:t>
          </a:r>
        </a:p>
        <a:p>
          <a:pPr marL="0" lvl="0" indent="0" algn="ctr" defTabSz="711200">
            <a:lnSpc>
              <a:spcPct val="90000"/>
            </a:lnSpc>
            <a:spcBef>
              <a:spcPct val="0"/>
            </a:spcBef>
            <a:spcAft>
              <a:spcPct val="35000"/>
            </a:spcAft>
            <a:buNone/>
          </a:pPr>
          <a:r>
            <a:rPr lang="en-US" sz="1600" kern="1200">
              <a:latin typeface="+mn-lt"/>
            </a:rPr>
            <a:t>(featurization functions, </a:t>
          </a:r>
          <a:r>
            <a:rPr lang="en-US" sz="1600" kern="1200" err="1">
              <a:latin typeface="+mn-lt"/>
            </a:rPr>
            <a:t>rxDataStep</a:t>
          </a:r>
          <a:r>
            <a:rPr lang="en-US" sz="1600" kern="1200">
              <a:latin typeface="+mn-lt"/>
            </a:rPr>
            <a:t>, Spark SQL, etc.)</a:t>
          </a:r>
        </a:p>
      </dsp:txBody>
      <dsp:txXfrm>
        <a:off x="5702441" y="589762"/>
        <a:ext cx="1268166" cy="2799713"/>
      </dsp:txXfrm>
    </dsp:sp>
    <dsp:sp modelId="{68419C0C-DA8A-450D-A490-6138CCB79D9B}">
      <dsp:nvSpPr>
        <dsp:cNvPr id="0" name=""/>
        <dsp:cNvSpPr/>
      </dsp:nvSpPr>
      <dsp:spPr>
        <a:xfrm>
          <a:off x="7144770" y="1822582"/>
          <a:ext cx="285580" cy="334074"/>
        </a:xfrm>
        <a:prstGeom prst="rightArrow">
          <a:avLst>
            <a:gd name="adj1" fmla="val 60000"/>
            <a:gd name="adj2" fmla="val 50000"/>
          </a:avLst>
        </a:prstGeom>
        <a:solidFill>
          <a:schemeClr val="accent2">
            <a:hueOff val="1430842"/>
            <a:satOff val="-32646"/>
            <a:lumOff val="1205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latin typeface="+mn-lt"/>
          </a:endParaRPr>
        </a:p>
      </dsp:txBody>
      <dsp:txXfrm>
        <a:off x="7144770" y="1889397"/>
        <a:ext cx="199906" cy="200444"/>
      </dsp:txXfrm>
    </dsp:sp>
    <dsp:sp modelId="{77BFCBF6-2228-43E8-88E8-91EFE140E3FA}">
      <dsp:nvSpPr>
        <dsp:cNvPr id="0" name=""/>
        <dsp:cNvSpPr/>
      </dsp:nvSpPr>
      <dsp:spPr>
        <a:xfrm>
          <a:off x="7548893" y="550307"/>
          <a:ext cx="1347076" cy="2878623"/>
        </a:xfrm>
        <a:prstGeom prst="roundRect">
          <a:avLst>
            <a:gd name="adj" fmla="val 10000"/>
          </a:avLst>
        </a:prstGeom>
        <a:solidFill>
          <a:schemeClr val="accent2">
            <a:hueOff val="1526231"/>
            <a:satOff val="-34822"/>
            <a:lumOff val="1286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mn-lt"/>
            </a:rPr>
            <a:t>Creation of ML models in Spark</a:t>
          </a:r>
        </a:p>
        <a:p>
          <a:pPr marL="0" lvl="0" indent="0" algn="ctr" defTabSz="711200">
            <a:lnSpc>
              <a:spcPct val="90000"/>
            </a:lnSpc>
            <a:spcBef>
              <a:spcPct val="0"/>
            </a:spcBef>
            <a:spcAft>
              <a:spcPct val="35000"/>
            </a:spcAft>
            <a:buNone/>
          </a:pPr>
          <a:r>
            <a:rPr lang="en-US" sz="1600" kern="1200">
              <a:latin typeface="+mn-lt"/>
            </a:rPr>
            <a:t>+ </a:t>
          </a:r>
        </a:p>
        <a:p>
          <a:pPr marL="0" lvl="0" indent="0" algn="ctr" defTabSz="711200">
            <a:lnSpc>
              <a:spcPct val="90000"/>
            </a:lnSpc>
            <a:spcBef>
              <a:spcPct val="0"/>
            </a:spcBef>
            <a:spcAft>
              <a:spcPct val="35000"/>
            </a:spcAft>
            <a:buNone/>
          </a:pPr>
          <a:r>
            <a:rPr lang="en-US" sz="1600" kern="1200">
              <a:latin typeface="+mn-lt"/>
            </a:rPr>
            <a:t>Model evaluation</a:t>
          </a:r>
        </a:p>
      </dsp:txBody>
      <dsp:txXfrm>
        <a:off x="7588348" y="589762"/>
        <a:ext cx="1268166" cy="2799713"/>
      </dsp:txXfrm>
    </dsp:sp>
    <dsp:sp modelId="{0ED74920-437A-4D1C-A13F-DF2617328786}">
      <dsp:nvSpPr>
        <dsp:cNvPr id="0" name=""/>
        <dsp:cNvSpPr/>
      </dsp:nvSpPr>
      <dsp:spPr>
        <a:xfrm>
          <a:off x="9030676" y="1822582"/>
          <a:ext cx="285580" cy="334074"/>
        </a:xfrm>
        <a:prstGeom prst="rightArrow">
          <a:avLst>
            <a:gd name="adj1" fmla="val 60000"/>
            <a:gd name="adj2" fmla="val 50000"/>
          </a:avLst>
        </a:prstGeom>
        <a:solidFill>
          <a:schemeClr val="accent2">
            <a:hueOff val="1907789"/>
            <a:satOff val="-43528"/>
            <a:lumOff val="1607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latin typeface="+mn-lt"/>
          </a:endParaRPr>
        </a:p>
      </dsp:txBody>
      <dsp:txXfrm>
        <a:off x="9030676" y="1889397"/>
        <a:ext cx="199906" cy="200444"/>
      </dsp:txXfrm>
    </dsp:sp>
    <dsp:sp modelId="{2A1A1180-2745-45FF-A13F-3F08D03EB1CD}">
      <dsp:nvSpPr>
        <dsp:cNvPr id="0" name=""/>
        <dsp:cNvSpPr/>
      </dsp:nvSpPr>
      <dsp:spPr>
        <a:xfrm>
          <a:off x="9434799" y="550307"/>
          <a:ext cx="1347076" cy="2878623"/>
        </a:xfrm>
        <a:prstGeom prst="roundRect">
          <a:avLst>
            <a:gd name="adj" fmla="val 10000"/>
          </a:avLst>
        </a:prstGeom>
        <a:solidFill>
          <a:schemeClr val="accent2">
            <a:hueOff val="1907789"/>
            <a:satOff val="-43528"/>
            <a:lumOff val="1607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mn-lt"/>
            </a:rPr>
            <a:t>Save models for deployment</a:t>
          </a:r>
        </a:p>
      </dsp:txBody>
      <dsp:txXfrm>
        <a:off x="9474254" y="589762"/>
        <a:ext cx="1268166" cy="27997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B992E-C0F8-0F41-AA05-4EA2FF74E535}">
      <dsp:nvSpPr>
        <dsp:cNvPr id="0" name=""/>
        <dsp:cNvSpPr/>
      </dsp:nvSpPr>
      <dsp:spPr>
        <a:xfrm>
          <a:off x="1964" y="552113"/>
          <a:ext cx="4189362" cy="25136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Goal: provide one-step text featurization capability that lets you take free-form text columns and turn them into feature vectors for ML algorithms.</a:t>
          </a:r>
        </a:p>
        <a:p>
          <a:pPr marL="114300" lvl="1" indent="-114300" algn="l" defTabSz="666750">
            <a:lnSpc>
              <a:spcPct val="90000"/>
            </a:lnSpc>
            <a:spcBef>
              <a:spcPct val="0"/>
            </a:spcBef>
            <a:spcAft>
              <a:spcPct val="15000"/>
            </a:spcAft>
            <a:buChar char="•"/>
          </a:pPr>
          <a:r>
            <a:rPr lang="en-US" sz="1500" kern="1200"/>
            <a:t>Tokenization, stop-word removal, case normalization</a:t>
          </a:r>
        </a:p>
        <a:p>
          <a:pPr marL="114300" lvl="1" indent="-114300" algn="l" defTabSz="666750">
            <a:lnSpc>
              <a:spcPct val="90000"/>
            </a:lnSpc>
            <a:spcBef>
              <a:spcPct val="0"/>
            </a:spcBef>
            <a:spcAft>
              <a:spcPct val="15000"/>
            </a:spcAft>
            <a:buChar char="•"/>
          </a:pPr>
          <a:r>
            <a:rPr lang="en-US" sz="1500" kern="1200"/>
            <a:t>N-Gram creation, feature hashing, IDF weighing.</a:t>
          </a:r>
        </a:p>
      </dsp:txBody>
      <dsp:txXfrm>
        <a:off x="75585" y="625734"/>
        <a:ext cx="4042120" cy="2366375"/>
      </dsp:txXfrm>
    </dsp:sp>
    <dsp:sp modelId="{09740DA1-8472-454E-8096-F0DEE934D765}">
      <dsp:nvSpPr>
        <dsp:cNvPr id="0" name=""/>
        <dsp:cNvSpPr/>
      </dsp:nvSpPr>
      <dsp:spPr>
        <a:xfrm>
          <a:off x="4610263" y="1289441"/>
          <a:ext cx="888144" cy="10389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610263" y="1497233"/>
        <a:ext cx="621701" cy="623377"/>
      </dsp:txXfrm>
    </dsp:sp>
    <dsp:sp modelId="{417EC982-1A26-CF4E-856F-726BE0134885}">
      <dsp:nvSpPr>
        <dsp:cNvPr id="0" name=""/>
        <dsp:cNvSpPr/>
      </dsp:nvSpPr>
      <dsp:spPr>
        <a:xfrm>
          <a:off x="5867072" y="552113"/>
          <a:ext cx="4189362" cy="25136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Future: multi-language support, more advanced text preprocessing and DNN featurization capabilities.</a:t>
          </a:r>
        </a:p>
      </dsp:txBody>
      <dsp:txXfrm>
        <a:off x="5940693" y="625734"/>
        <a:ext cx="4042120" cy="236637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1E0771-CB67-1D47-A9F8-14F0D4BDF5FF}" type="datetimeFigureOut">
              <a:rPr lang="en-US" smtClean="0"/>
              <a:t>11/1/17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E032FF-C576-1246-A29F-79F6BA2D67B8}" type="slidenum">
              <a:rPr lang="en-US" smtClean="0"/>
              <a:t>‹#›</a:t>
            </a:fld>
            <a:endParaRPr lang="en-US"/>
          </a:p>
        </p:txBody>
      </p:sp>
    </p:spTree>
    <p:extLst>
      <p:ext uri="{BB962C8B-B14F-4D97-AF65-F5344CB8AC3E}">
        <p14:creationId xmlns:p14="http://schemas.microsoft.com/office/powerpoint/2010/main" val="3759144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err="1">
                <a:solidFill>
                  <a:srgbClr val="FF0000"/>
                </a:solidFill>
                <a:latin typeface="Segoe UI" panose="020B0502040204020203" pitchFamily="34" charset="0"/>
                <a:cs typeface="Segoe UI" panose="020B0502040204020203" pitchFamily="34" charset="0"/>
              </a:rPr>
              <a:t>aka.ms</a:t>
            </a:r>
            <a:r>
              <a:rPr kumimoji="0" lang="pt-BR" sz="12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/mlads2017r</a:t>
            </a:r>
            <a:endParaRPr kumimoji="0" lang="en-US" sz="12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endParaRPr>
          </a:p>
          <a:p>
            <a:endParaRPr kumimoji="0" lang="en-US" sz="1200" b="1" i="0" u="none" strike="noStrike" kern="1200" cap="none" spc="0" normalizeH="0" baseline="0" noProof="0" dirty="0">
              <a:ln>
                <a:noFill/>
              </a:ln>
              <a:solidFill>
                <a:srgbClr val="FF0000"/>
              </a:solidFill>
              <a:effectLst/>
              <a:uLnTx/>
              <a:uFillTx/>
              <a:latin typeface="Segoe UI" panose="020B0502040204020203" pitchFamily="34" charset="0"/>
              <a:ea typeface="+mn-ea"/>
            </a:endParaRPr>
          </a:p>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313C66B-7AF5-40BA-8933-D16874FF94CC}" type="datetime8">
              <a:rPr lang="en-US" smtClean="0"/>
              <a:t>11/1/17 6:14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524431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DD4CA2-85FA-415F-813A-2BBE131F46D0}" type="slidenum">
              <a:rPr lang="en-US" smtClean="0"/>
              <a:t>14</a:t>
            </a:fld>
            <a:endParaRPr lang="en-US"/>
          </a:p>
        </p:txBody>
      </p:sp>
    </p:spTree>
    <p:extLst>
      <p:ext uri="{BB962C8B-B14F-4D97-AF65-F5344CB8AC3E}">
        <p14:creationId xmlns:p14="http://schemas.microsoft.com/office/powerpoint/2010/main" val="1760879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DD4CA2-85FA-415F-813A-2BBE131F46D0}" type="slidenum">
              <a:rPr lang="en-US" smtClean="0"/>
              <a:t>15</a:t>
            </a:fld>
            <a:endParaRPr lang="en-US"/>
          </a:p>
        </p:txBody>
      </p:sp>
    </p:spTree>
    <p:extLst>
      <p:ext uri="{BB962C8B-B14F-4D97-AF65-F5344CB8AC3E}">
        <p14:creationId xmlns:p14="http://schemas.microsoft.com/office/powerpoint/2010/main" val="267282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DD4CA2-85FA-415F-813A-2BBE131F46D0}" type="slidenum">
              <a:rPr lang="en-US" smtClean="0"/>
              <a:t>16</a:t>
            </a:fld>
            <a:endParaRPr lang="en-US"/>
          </a:p>
        </p:txBody>
      </p:sp>
    </p:spTree>
    <p:extLst>
      <p:ext uri="{BB962C8B-B14F-4D97-AF65-F5344CB8AC3E}">
        <p14:creationId xmlns:p14="http://schemas.microsoft.com/office/powerpoint/2010/main" val="298049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DD4CA2-85FA-415F-813A-2BBE131F46D0}" type="slidenum">
              <a:rPr lang="en-US" smtClean="0"/>
              <a:t>17</a:t>
            </a:fld>
            <a:endParaRPr lang="en-US"/>
          </a:p>
        </p:txBody>
      </p:sp>
    </p:spTree>
    <p:extLst>
      <p:ext uri="{BB962C8B-B14F-4D97-AF65-F5344CB8AC3E}">
        <p14:creationId xmlns:p14="http://schemas.microsoft.com/office/powerpoint/2010/main" val="3400173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DD4CA2-85FA-415F-813A-2BBE131F46D0}" type="slidenum">
              <a:rPr lang="en-US" smtClean="0"/>
              <a:t>18</a:t>
            </a:fld>
            <a:endParaRPr lang="en-US"/>
          </a:p>
        </p:txBody>
      </p:sp>
    </p:spTree>
    <p:extLst>
      <p:ext uri="{BB962C8B-B14F-4D97-AF65-F5344CB8AC3E}">
        <p14:creationId xmlns:p14="http://schemas.microsoft.com/office/powerpoint/2010/main" val="4067281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DD4CA2-85FA-415F-813A-2BBE131F46D0}" type="slidenum">
              <a:rPr lang="en-US" smtClean="0"/>
              <a:t>19</a:t>
            </a:fld>
            <a:endParaRPr lang="en-US"/>
          </a:p>
        </p:txBody>
      </p:sp>
    </p:spTree>
    <p:extLst>
      <p:ext uri="{BB962C8B-B14F-4D97-AF65-F5344CB8AC3E}">
        <p14:creationId xmlns:p14="http://schemas.microsoft.com/office/powerpoint/2010/main" val="4111002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924" indent="-466529" defTabSz="951152">
              <a:spcBef>
                <a:spcPts val="625"/>
              </a:spcBef>
              <a:spcAft>
                <a:spcPts val="625"/>
              </a:spcAft>
              <a:tabLst>
                <a:tab pos="671931" algn="l"/>
              </a:tabLst>
            </a:pPr>
            <a:endParaRPr lang="en-US" sz="12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8E7E68-F91A-4BB1-B3D3-3A44C4433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8852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8E7E68-F91A-4BB1-B3D3-3A44C4433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7245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8E7E68-F91A-4BB1-B3D3-3A44C4433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84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8E7E68-F91A-4BB1-B3D3-3A44C4433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9658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r>
              <a:rPr lang="en-US" b="0" i="0" baseline="0"/>
              <a:t>On the left we have left we have R client which offers two things to data scientists</a:t>
            </a:r>
          </a:p>
          <a:p>
            <a:pPr marL="637794" marR="0" lvl="1"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r>
              <a:rPr lang="en-US" b="0" i="0" baseline="0"/>
              <a:t>They can leverage all the Microsoft R packages locally on their workstations</a:t>
            </a:r>
          </a:p>
          <a:p>
            <a:pPr marL="637794" marR="0" lvl="1"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r>
              <a:rPr lang="en-US" b="0" i="0" baseline="0"/>
              <a:t>Second, they can push the compute and bid data analytics to where the data lives. This gives them access to the power of servers and eliminates need for data movement, reducing time and increasing security</a:t>
            </a:r>
          </a:p>
          <a:p>
            <a:pPr marL="637794" marR="0" lvl="1"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endParaRPr lang="en-US" b="0" i="0" baseline="0"/>
          </a:p>
          <a:p>
            <a:pPr marL="171450" marR="0" lvl="0"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r>
              <a:rPr lang="en-US" b="0" i="0" baseline="0"/>
              <a:t>On the right is our commitment of meeting customers where they are, and where their data lives. </a:t>
            </a:r>
          </a:p>
          <a:p>
            <a:pPr marL="637794" marR="0" lvl="1"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endParaRPr lang="en-US" b="0" i="0" baseline="0"/>
          </a:p>
          <a:p>
            <a:pPr marL="637794" marR="0" lvl="1"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endParaRPr lang="en-US" b="0" i="0" baseline="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11/1/17 6:03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7535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8E7E68-F91A-4BB1-B3D3-3A44C4433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578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11/1/17 3:29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053677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r>
              <a:rPr lang="en-US" sz="900" b="1" dirty="0"/>
              <a:t>Slide Objective</a:t>
            </a:r>
          </a:p>
          <a:p>
            <a:pPr marL="171450" indent="-171450">
              <a:buFont typeface="Arial" panose="020B0604020202020204" pitchFamily="34" charset="0"/>
              <a:buChar char="•"/>
            </a:pPr>
            <a:r>
              <a:rPr lang="en-US" sz="900" b="0" dirty="0"/>
              <a:t> Present the range of already parallelized</a:t>
            </a:r>
            <a:r>
              <a:rPr lang="en-US" sz="900" b="0" baseline="0" dirty="0"/>
              <a:t> functions and algorithms available with RevoScaleR</a:t>
            </a:r>
          </a:p>
          <a:p>
            <a:pPr marL="171450" indent="-171450">
              <a:buFont typeface="Arial" panose="020B0604020202020204" pitchFamily="34" charset="0"/>
              <a:buChar char="•"/>
            </a:pPr>
            <a:endParaRPr lang="en-US" sz="900" b="0" dirty="0"/>
          </a:p>
          <a:p>
            <a:r>
              <a:rPr lang="en-US" sz="900" b="1" dirty="0"/>
              <a:t>Talking Points</a:t>
            </a:r>
          </a:p>
          <a:p>
            <a:pPr marL="171450" indent="-171450" defTabSz="932472" fontAlgn="base">
              <a:lnSpc>
                <a:spcPct val="90000"/>
              </a:lnSpc>
              <a:spcBef>
                <a:spcPct val="0"/>
              </a:spcBef>
              <a:spcAft>
                <a:spcPct val="0"/>
              </a:spcAft>
              <a:buFont typeface="Arial" panose="020B0604020202020204" pitchFamily="34" charset="0"/>
              <a:buChar char="•"/>
            </a:pPr>
            <a:r>
              <a:rPr lang="en-US" sz="900" b="1" dirty="0">
                <a:gradFill>
                  <a:gsLst>
                    <a:gs pos="0">
                      <a:srgbClr val="FFFFFF"/>
                    </a:gs>
                    <a:gs pos="100000">
                      <a:srgbClr val="FFFFFF"/>
                    </a:gs>
                  </a:gsLst>
                  <a:lin ang="5400000" scaled="0"/>
                </a:gradFill>
                <a:ea typeface="Segoe UI" pitchFamily="34" charset="0"/>
                <a:cs typeface="Segoe UI" pitchFamily="34" charset="0"/>
              </a:rPr>
              <a:t> </a:t>
            </a:r>
            <a:r>
              <a:rPr lang="en-GB" sz="900" b="0" dirty="0">
                <a:solidFill>
                  <a:schemeClr val="tx1"/>
                </a:solidFill>
                <a:ea typeface="+mn-ea"/>
                <a:cs typeface="+mn-cs"/>
              </a:rPr>
              <a:t>This</a:t>
            </a:r>
            <a:r>
              <a:rPr lang="en-GB" sz="900" b="0" baseline="0" dirty="0">
                <a:solidFill>
                  <a:schemeClr val="tx1"/>
                </a:solidFill>
                <a:ea typeface="+mn-ea"/>
                <a:cs typeface="+mn-cs"/>
              </a:rPr>
              <a:t> list shows the functions and algorithms that are available with all versions of R Server.</a:t>
            </a:r>
          </a:p>
          <a:p>
            <a:pPr marL="171450" indent="-171450" defTabSz="932472" fontAlgn="base">
              <a:lnSpc>
                <a:spcPct val="90000"/>
              </a:lnSpc>
              <a:spcBef>
                <a:spcPct val="0"/>
              </a:spcBef>
              <a:spcAft>
                <a:spcPct val="0"/>
              </a:spcAft>
              <a:buFont typeface="Arial" panose="020B0604020202020204" pitchFamily="34" charset="0"/>
              <a:buChar char="•"/>
            </a:pPr>
            <a:r>
              <a:rPr lang="en-GB" sz="900" b="0" baseline="0" dirty="0">
                <a:solidFill>
                  <a:schemeClr val="tx1"/>
                </a:solidFill>
                <a:ea typeface="+mn-ea"/>
                <a:cs typeface="+mn-cs"/>
              </a:rPr>
              <a:t>We call this the </a:t>
            </a:r>
            <a:r>
              <a:rPr lang="en-GB" sz="900" b="0" baseline="0" dirty="0" err="1">
                <a:solidFill>
                  <a:schemeClr val="tx1"/>
                </a:solidFill>
                <a:ea typeface="+mn-ea"/>
                <a:cs typeface="+mn-cs"/>
              </a:rPr>
              <a:t>ScaleR</a:t>
            </a:r>
            <a:r>
              <a:rPr lang="en-GB" sz="900" b="0" baseline="0" dirty="0">
                <a:solidFill>
                  <a:schemeClr val="tx1"/>
                </a:solidFill>
                <a:ea typeface="+mn-ea"/>
                <a:cs typeface="+mn-cs"/>
              </a:rPr>
              <a:t> Library.</a:t>
            </a:r>
          </a:p>
          <a:p>
            <a:pPr marL="171450" indent="-171450" defTabSz="932472" fontAlgn="base">
              <a:lnSpc>
                <a:spcPct val="90000"/>
              </a:lnSpc>
              <a:spcBef>
                <a:spcPct val="0"/>
              </a:spcBef>
              <a:spcAft>
                <a:spcPct val="0"/>
              </a:spcAft>
              <a:buFont typeface="Arial" panose="020B0604020202020204" pitchFamily="34" charset="0"/>
              <a:buChar char="•"/>
            </a:pPr>
            <a:r>
              <a:rPr lang="en-GB" sz="900" b="0" baseline="0" dirty="0">
                <a:solidFill>
                  <a:schemeClr val="tx1"/>
                </a:solidFill>
                <a:ea typeface="+mn-ea"/>
                <a:cs typeface="+mn-cs"/>
              </a:rPr>
              <a:t>Each function can:</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dirty="0">
                <a:solidFill>
                  <a:schemeClr val="tx1"/>
                </a:solidFill>
                <a:ea typeface="+mn-ea"/>
                <a:cs typeface="+mn-cs"/>
              </a:rPr>
              <a:t>Execute work in step in parallel or serial as needed</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dirty="0">
                <a:solidFill>
                  <a:schemeClr val="tx1"/>
                </a:solidFill>
                <a:ea typeface="+mn-ea"/>
                <a:cs typeface="+mn-cs"/>
              </a:rPr>
              <a:t>Process work using multiple threads, cores, sockets or nodes</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dirty="0">
                <a:solidFill>
                  <a:schemeClr val="tx1"/>
                </a:solidFill>
                <a:ea typeface="+mn-ea"/>
                <a:cs typeface="+mn-cs"/>
              </a:rPr>
              <a:t>Process one or more data block in each thread, core, socket or node</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dirty="0">
                <a:solidFill>
                  <a:schemeClr val="tx1"/>
                </a:solidFill>
                <a:ea typeface="+mn-ea"/>
                <a:cs typeface="+mn-cs"/>
              </a:rPr>
              <a:t>Combine the results into a single mathematically correct answer</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dirty="0">
                <a:solidFill>
                  <a:schemeClr val="tx1"/>
                </a:solidFill>
                <a:ea typeface="+mn-ea"/>
                <a:cs typeface="+mn-cs"/>
              </a:rPr>
              <a:t>Do the work either locally or ship the request to another system for completion remotely.</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dirty="0">
                <a:solidFill>
                  <a:schemeClr val="tx1"/>
                </a:solidFill>
                <a:ea typeface="+mn-ea"/>
                <a:cs typeface="+mn-cs"/>
              </a:rPr>
              <a:t>Completely obscure the complexity of parallelization, multiple steps and iterations from the R programmer</a:t>
            </a:r>
          </a:p>
          <a:p>
            <a:pPr marL="171450" lvl="0" indent="-171450" defTabSz="932472" fontAlgn="base">
              <a:lnSpc>
                <a:spcPct val="90000"/>
              </a:lnSpc>
              <a:spcBef>
                <a:spcPct val="0"/>
              </a:spcBef>
              <a:spcAft>
                <a:spcPct val="0"/>
              </a:spcAft>
              <a:buFont typeface="Arial" panose="020B0604020202020204" pitchFamily="34" charset="0"/>
              <a:buChar char="•"/>
            </a:pPr>
            <a:r>
              <a:rPr lang="en-GB" sz="900" b="0" baseline="0" dirty="0">
                <a:solidFill>
                  <a:schemeClr val="tx1"/>
                </a:solidFill>
                <a:ea typeface="+mn-ea"/>
                <a:cs typeface="+mn-cs"/>
              </a:rPr>
              <a:t>Four functions, </a:t>
            </a:r>
            <a:r>
              <a:rPr lang="en-GB" sz="900" b="0" baseline="0" dirty="0" err="1">
                <a:solidFill>
                  <a:schemeClr val="tx1"/>
                </a:solidFill>
                <a:ea typeface="+mn-ea"/>
                <a:cs typeface="+mn-cs"/>
              </a:rPr>
              <a:t>rxDataStep</a:t>
            </a:r>
            <a:r>
              <a:rPr lang="en-GB" sz="900" b="0" baseline="0" dirty="0">
                <a:solidFill>
                  <a:schemeClr val="tx1"/>
                </a:solidFill>
                <a:ea typeface="+mn-ea"/>
                <a:cs typeface="+mn-cs"/>
              </a:rPr>
              <a:t>, </a:t>
            </a:r>
            <a:r>
              <a:rPr lang="en-GB" sz="900" b="0" baseline="0" dirty="0" err="1">
                <a:solidFill>
                  <a:schemeClr val="tx1"/>
                </a:solidFill>
                <a:ea typeface="+mn-ea"/>
                <a:cs typeface="+mn-cs"/>
              </a:rPr>
              <a:t>rxExec</a:t>
            </a:r>
            <a:r>
              <a:rPr lang="en-GB" sz="900" b="0" baseline="0" dirty="0">
                <a:solidFill>
                  <a:schemeClr val="tx1"/>
                </a:solidFill>
                <a:ea typeface="+mn-ea"/>
                <a:cs typeface="+mn-cs"/>
              </a:rPr>
              <a:t>, PEMA-R, and the newest </a:t>
            </a:r>
            <a:r>
              <a:rPr lang="en-GB" sz="900" b="0" baseline="0" dirty="0" err="1">
                <a:solidFill>
                  <a:schemeClr val="tx1"/>
                </a:solidFill>
                <a:ea typeface="+mn-ea"/>
                <a:cs typeface="+mn-cs"/>
              </a:rPr>
              <a:t>rxExecBy</a:t>
            </a:r>
            <a:r>
              <a:rPr lang="en-GB" sz="900" b="0" baseline="0" dirty="0">
                <a:solidFill>
                  <a:schemeClr val="tx1"/>
                </a:solidFill>
                <a:ea typeface="+mn-ea"/>
                <a:cs typeface="+mn-cs"/>
              </a:rPr>
              <a:t> provide frameworks for users to write their own routines – functions – algorithms using parallelization.</a:t>
            </a:r>
          </a:p>
          <a:p>
            <a:pPr marL="388712" lvl="1" indent="-171450" defTabSz="932472" fontAlgn="base">
              <a:lnSpc>
                <a:spcPct val="90000"/>
              </a:lnSpc>
              <a:spcBef>
                <a:spcPct val="0"/>
              </a:spcBef>
              <a:spcAft>
                <a:spcPct val="0"/>
              </a:spcAft>
              <a:buFont typeface="Arial" panose="020B0604020202020204" pitchFamily="34" charset="0"/>
              <a:buChar char="•"/>
            </a:pPr>
            <a:r>
              <a:rPr lang="en-GB" sz="900" b="0" baseline="0" dirty="0">
                <a:solidFill>
                  <a:schemeClr val="tx1"/>
                </a:solidFill>
                <a:ea typeface="+mn-ea"/>
                <a:cs typeface="+mn-cs"/>
              </a:rPr>
              <a:t>While more difficult than pre-written PEMAs, the results are portable – usable on multiple systems</a:t>
            </a:r>
          </a:p>
          <a:p>
            <a:pPr marL="388712" lvl="1" indent="-171450" defTabSz="932472" fontAlgn="base">
              <a:lnSpc>
                <a:spcPct val="90000"/>
              </a:lnSpc>
              <a:spcBef>
                <a:spcPct val="0"/>
              </a:spcBef>
              <a:spcAft>
                <a:spcPct val="0"/>
              </a:spcAft>
              <a:buFont typeface="Arial" panose="020B0604020202020204" pitchFamily="34" charset="0"/>
              <a:buChar char="•"/>
            </a:pPr>
            <a:r>
              <a:rPr lang="en-GB" sz="900" b="0" baseline="0" dirty="0">
                <a:solidFill>
                  <a:schemeClr val="tx1"/>
                </a:solidFill>
                <a:ea typeface="+mn-ea"/>
                <a:cs typeface="+mn-cs"/>
              </a:rPr>
              <a:t>Easier than writing directly to the platform to create custom algorithms.</a:t>
            </a:r>
          </a:p>
          <a:p>
            <a:pPr marL="0" lvl="0" indent="0" defTabSz="932472" fontAlgn="base">
              <a:lnSpc>
                <a:spcPct val="90000"/>
              </a:lnSpc>
              <a:spcBef>
                <a:spcPct val="0"/>
              </a:spcBef>
              <a:spcAft>
                <a:spcPct val="0"/>
              </a:spcAft>
              <a:buFont typeface="Arial" panose="020B0604020202020204" pitchFamily="34" charset="0"/>
              <a:buNone/>
            </a:pPr>
            <a:endParaRPr lang="en-GB" sz="900" b="0" baseline="0" dirty="0">
              <a:solidFill>
                <a:schemeClr val="tx1"/>
              </a:solidFill>
              <a:ea typeface="+mn-ea"/>
              <a:cs typeface="+mn-cs"/>
            </a:endParaRPr>
          </a:p>
          <a:p>
            <a:pPr marL="0" lvl="0" indent="0" defTabSz="932472" fontAlgn="base">
              <a:lnSpc>
                <a:spcPct val="90000"/>
              </a:lnSpc>
              <a:spcBef>
                <a:spcPct val="0"/>
              </a:spcBef>
              <a:spcAft>
                <a:spcPct val="0"/>
              </a:spcAft>
              <a:buFont typeface="Arial" panose="020B0604020202020204" pitchFamily="34" charset="0"/>
              <a:buNone/>
            </a:pPr>
            <a:r>
              <a:rPr lang="en-GB" sz="900" b="1" baseline="0" dirty="0">
                <a:solidFill>
                  <a:schemeClr val="tx1"/>
                </a:solidFill>
                <a:ea typeface="+mn-ea"/>
                <a:cs typeface="+mn-cs"/>
              </a:rPr>
              <a:t>Notes:</a:t>
            </a:r>
          </a:p>
          <a:p>
            <a:pPr marL="171450" lvl="0" indent="-171450" defTabSz="932472" fontAlgn="base">
              <a:lnSpc>
                <a:spcPct val="90000"/>
              </a:lnSpc>
              <a:spcBef>
                <a:spcPct val="0"/>
              </a:spcBef>
              <a:spcAft>
                <a:spcPct val="0"/>
              </a:spcAft>
              <a:buFont typeface="Arial" panose="020B0604020202020204" pitchFamily="34" charset="0"/>
              <a:buChar char="•"/>
            </a:pPr>
            <a:r>
              <a:rPr lang="en-GB" sz="900" b="0" baseline="0" dirty="0">
                <a:solidFill>
                  <a:schemeClr val="tx1"/>
                </a:solidFill>
                <a:ea typeface="+mn-ea"/>
                <a:cs typeface="+mn-cs"/>
              </a:rPr>
              <a:t>One algorithm framework – PEMA-R API, is not available in clustered systems – an exception to creating portability across systems.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0D750A-CBC3-4706-9C62-B6AC1EBEF41C}"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37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As of MRS 9.1, you can now run </a:t>
            </a:r>
            <a:r>
              <a:rPr lang="en-US" sz="1200" kern="1200" err="1">
                <a:solidFill>
                  <a:schemeClr val="tx1"/>
                </a:solidFill>
                <a:effectLst/>
                <a:latin typeface="+mn-lt"/>
                <a:ea typeface="+mn-ea"/>
                <a:cs typeface="+mn-cs"/>
              </a:rPr>
              <a:t>MicrosoftML</a:t>
            </a:r>
            <a:r>
              <a:rPr lang="en-US" sz="1200" kern="1200">
                <a:solidFill>
                  <a:schemeClr val="tx1"/>
                </a:solidFill>
                <a:effectLst/>
                <a:latin typeface="+mn-lt"/>
                <a:ea typeface="+mn-ea"/>
                <a:cs typeface="+mn-cs"/>
              </a:rPr>
              <a:t> in HDInsight to perform parallelized scoring (using the </a:t>
            </a:r>
            <a:r>
              <a:rPr lang="en-US" sz="1200" kern="1200" err="1">
                <a:solidFill>
                  <a:schemeClr val="tx1"/>
                </a:solidFill>
                <a:effectLst/>
                <a:latin typeface="+mn-lt"/>
                <a:ea typeface="+mn-ea"/>
                <a:cs typeface="+mn-cs"/>
              </a:rPr>
              <a:t>rxDataStep</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rxExec</a:t>
            </a:r>
            <a:r>
              <a:rPr lang="en-US" sz="1200" kern="1200">
                <a:solidFill>
                  <a:schemeClr val="tx1"/>
                </a:solidFill>
                <a:effectLst/>
                <a:latin typeface="+mn-lt"/>
                <a:ea typeface="+mn-ea"/>
                <a:cs typeface="+mn-cs"/>
              </a:rPr>
              <a:t>, or </a:t>
            </a:r>
            <a:r>
              <a:rPr lang="en-US" sz="1200" kern="1200" err="1">
                <a:solidFill>
                  <a:schemeClr val="tx1"/>
                </a:solidFill>
                <a:effectLst/>
                <a:latin typeface="+mn-lt"/>
                <a:ea typeface="+mn-ea"/>
                <a:cs typeface="+mn-cs"/>
              </a:rPr>
              <a:t>rxExecBy</a:t>
            </a:r>
            <a:r>
              <a:rPr lang="en-US" sz="1200" kern="1200">
                <a:solidFill>
                  <a:schemeClr val="tx1"/>
                </a:solidFill>
                <a:effectLst/>
                <a:latin typeface="+mn-lt"/>
                <a:ea typeface="+mn-ea"/>
                <a:cs typeface="+mn-cs"/>
              </a:rPr>
              <a:t> function) and modeling (using </a:t>
            </a:r>
            <a:r>
              <a:rPr lang="en-US" sz="1200" kern="1200" err="1">
                <a:solidFill>
                  <a:schemeClr val="tx1"/>
                </a:solidFill>
                <a:effectLst/>
                <a:latin typeface="+mn-lt"/>
                <a:ea typeface="+mn-ea"/>
                <a:cs typeface="+mn-cs"/>
              </a:rPr>
              <a:t>rxEnsemble</a:t>
            </a:r>
            <a:r>
              <a:rPr lang="en-US" sz="1200" kern="1200">
                <a:solidFill>
                  <a:schemeClr val="tx1"/>
                </a:solidFill>
                <a:effectLst/>
                <a:latin typeface="+mn-lt"/>
                <a:ea typeface="+mn-ea"/>
                <a:cs typeface="+mn-cs"/>
              </a:rPr>
              <a:t> or </a:t>
            </a:r>
            <a:r>
              <a:rPr lang="en-US" sz="1200" kern="1200" err="1">
                <a:solidFill>
                  <a:schemeClr val="tx1"/>
                </a:solidFill>
                <a:effectLst/>
                <a:latin typeface="+mn-lt"/>
                <a:ea typeface="+mn-ea"/>
                <a:cs typeface="+mn-cs"/>
              </a:rPr>
              <a:t>rxExecBy</a:t>
            </a:r>
            <a:r>
              <a:rPr lang="en-US" sz="1200" kern="1200">
                <a:solidFill>
                  <a:schemeClr val="tx1"/>
                </a:solidFill>
                <a:effectLst/>
                <a:latin typeface="+mn-lt"/>
                <a:ea typeface="+mn-ea"/>
                <a:cs typeface="+mn-cs"/>
              </a:rPr>
              <a:t>), and you can use pre-trained models for images and text.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8E7E68-F91A-4BB1-B3D3-3A44C4433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7851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6468" indent="-456468">
              <a:lnSpc>
                <a:spcPct val="110000"/>
              </a:lnSpc>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F90B58A7-4721-4E96-841F-E2F566DBA112}"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3071815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6468" indent="-456468">
              <a:lnSpc>
                <a:spcPct val="110000"/>
              </a:lnSpc>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F90B58A7-4721-4E96-841F-E2F566DBA112}"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257479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6468" indent="-456468">
              <a:lnSpc>
                <a:spcPct val="110000"/>
              </a:lnSpc>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F90B58A7-4721-4E96-841F-E2F566DBA112}"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3700395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902FD40-36A5-4F3A-9D07-62800BE1FB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61481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69DC94B-DB72-488C-A100-9C8F7341285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11/1/17 6:13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2825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8E7E68-F91A-4BB1-B3D3-3A44C4433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751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52E43D0E-7445-4C76-84DE-7178B008E0EF}"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8194763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8E7E68-F91A-4BB1-B3D3-3A44C4433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0749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E032FF-C576-1246-A29F-79F6BA2D67B8}" type="slidenum">
              <a:rPr lang="en-US" smtClean="0"/>
              <a:t>6</a:t>
            </a:fld>
            <a:endParaRPr lang="en-US"/>
          </a:p>
        </p:txBody>
      </p:sp>
    </p:spTree>
    <p:extLst>
      <p:ext uri="{BB962C8B-B14F-4D97-AF65-F5344CB8AC3E}">
        <p14:creationId xmlns:p14="http://schemas.microsoft.com/office/powerpoint/2010/main" val="539686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0B58A7-4721-4E96-841F-E2F566DBA1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104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5013" lvl="1" defTabSz="951152" fontAlgn="base">
              <a:lnSpc>
                <a:spcPct val="90000"/>
              </a:lnSpc>
              <a:spcBef>
                <a:spcPts val="625"/>
              </a:spcBef>
              <a:spcAft>
                <a:spcPts val="625"/>
              </a:spcAft>
              <a:buClr>
                <a:srgbClr val="68217A">
                  <a:lumMod val="50000"/>
                </a:srgbClr>
              </a:buClr>
            </a:pPr>
            <a:endParaRPr lang="en-US" sz="1200" kern="0">
              <a:ln>
                <a:solidFill>
                  <a:srgbClr val="FFFFFF">
                    <a:alpha val="0"/>
                  </a:srgbClr>
                </a:solidFill>
              </a:ln>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8E7E68-F91A-4BB1-B3D3-3A44C4433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6467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defRPr/>
            </a:pPr>
            <a:endParaRPr lang="en-US" sz="12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8E7E68-F91A-4BB1-B3D3-3A44C4433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1167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DD4CA2-85FA-415F-813A-2BBE131F46D0}" type="slidenum">
              <a:rPr lang="en-US" smtClean="0"/>
              <a:t>12</a:t>
            </a:fld>
            <a:endParaRPr lang="en-US"/>
          </a:p>
        </p:txBody>
      </p:sp>
    </p:spTree>
    <p:extLst>
      <p:ext uri="{BB962C8B-B14F-4D97-AF65-F5344CB8AC3E}">
        <p14:creationId xmlns:p14="http://schemas.microsoft.com/office/powerpoint/2010/main" val="2386641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DD4CA2-85FA-415F-813A-2BBE131F46D0}" type="slidenum">
              <a:rPr lang="en-US" smtClean="0"/>
              <a:t>13</a:t>
            </a:fld>
            <a:endParaRPr lang="en-US"/>
          </a:p>
        </p:txBody>
      </p:sp>
    </p:spTree>
    <p:extLst>
      <p:ext uri="{BB962C8B-B14F-4D97-AF65-F5344CB8AC3E}">
        <p14:creationId xmlns:p14="http://schemas.microsoft.com/office/powerpoint/2010/main" val="183044475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11/1/17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6245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C52C72-DE31-F449-A4ED-4C594FD91407}" type="datetimeFigureOut">
              <a:rPr lang="en-US" smtClean="0"/>
              <a:pPr/>
              <a:t>11/1/17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0024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11/1/17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3530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47230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831463"/>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976481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3"/>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242269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083487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777153"/>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407718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lgn="ctr">
              <a:defRPr kumimoji="0" lang="en-US" sz="2400" b="0" i="0" u="none" strike="noStrike" kern="1200" cap="all" spc="800" normalizeH="0" baseline="0" dirty="0">
                <a:ln w="3175">
                  <a:noFill/>
                </a:ln>
                <a:solidFill>
                  <a:srgbClr val="0078D7"/>
                </a:solidFill>
                <a:effectLst/>
                <a:uLnTx/>
                <a:uFillTx/>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206521423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11/1/17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5402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8DFA1846-DA80-1C48-A609-854EA85C59AD}" type="datetimeFigureOut">
              <a:rPr lang="en-US" smtClean="0"/>
              <a:pPr/>
              <a:t>11/1/17</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99990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11/1/17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3116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11/1/17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35565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13A34C8-038E-2045-AF43-DF7DBB8E0E9E}" type="datetimeFigureOut">
              <a:rPr lang="en-US" smtClean="0"/>
              <a:pPr/>
              <a:t>11/1/17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3193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11/1/17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91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11/1/17</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5903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smtClean="0"/>
              <a:pPr/>
              <a:t>11/1/17</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7817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09B482E8-6E0E-1B4F-B1FD-C69DB9E858D9}" type="datetimeFigureOut">
              <a:rPr lang="en-US" smtClean="0"/>
              <a:pPr/>
              <a:t>11/1/17</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9">
                <a:duotone>
                  <a:schemeClr val="accent1">
                    <a:shade val="45000"/>
                    <a:satMod val="135000"/>
                  </a:schemeClr>
                  <a:prstClr val="white"/>
                </a:duotone>
                <a:extLst>
                  <a:ext uri="{BEBA8EAE-BF5A-486C-A8C5-ECC9F3942E4B}">
                    <a14:imgProps xmlns:a14="http://schemas.microsoft.com/office/drawing/2010/main">
                      <a14:imgLayer r:embed="rId20">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5810209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Lst>
  <p:hf sldNum="0" hdr="0" ftr="0" dt="0"/>
  <p:txStyles>
    <p:titleStyle>
      <a:lvl1pPr algn="l" defTabSz="914400" rtl="0" eaLnBrk="1" latinLnBrk="0" hangingPunct="1">
        <a:lnSpc>
          <a:spcPct val="90000"/>
        </a:lnSpc>
        <a:spcBef>
          <a:spcPct val="0"/>
        </a:spcBef>
        <a:buNone/>
        <a:defRPr sz="5400" kern="1200" cap="all" baseline="0">
          <a:blipFill>
            <a:blip r:embed="rId21">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zure/mmlspark"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localhost:8888/"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2.wdp"/><Relationship Id="rId9" Type="http://schemas.microsoft.com/office/2007/relationships/diagramDrawing" Target="../diagrams/drawing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image" Target="../media/image23.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image" Target="../media/image23.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image" Target="../media/image23.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14399" y="1557868"/>
            <a:ext cx="10273049" cy="1219200"/>
          </a:xfrm>
        </p:spPr>
        <p:txBody>
          <a:bodyPr/>
          <a:lstStyle/>
          <a:p>
            <a:r>
              <a:rPr lang="en-US" sz="4400" dirty="0">
                <a:solidFill>
                  <a:schemeClr val="tx1"/>
                </a:solidFill>
              </a:rPr>
              <a:t>Scalable Machine Learning with Spark &amp; R Server - Workshop</a:t>
            </a:r>
          </a:p>
        </p:txBody>
      </p:sp>
      <p:sp>
        <p:nvSpPr>
          <p:cNvPr id="5" name="Text Placeholder 4"/>
          <p:cNvSpPr>
            <a:spLocks noGrp="1"/>
          </p:cNvSpPr>
          <p:nvPr>
            <p:ph type="subTitle" idx="1"/>
          </p:nvPr>
        </p:nvSpPr>
        <p:spPr>
          <a:xfrm>
            <a:off x="914399" y="4707466"/>
            <a:ext cx="8466667" cy="711201"/>
          </a:xfrm>
        </p:spPr>
        <p:txBody>
          <a:bodyPr/>
          <a:lstStyle/>
          <a:p>
            <a:pPr algn="l"/>
            <a:r>
              <a:rPr lang="en-US" sz="3600" dirty="0"/>
              <a:t>Sree Ram - Solution Architect Data &amp; AI</a:t>
            </a:r>
          </a:p>
        </p:txBody>
      </p:sp>
      <p:pic>
        <p:nvPicPr>
          <p:cNvPr id="6" name="Picture 5">
            <a:extLst>
              <a:ext uri="{FF2B5EF4-FFF2-40B4-BE49-F238E27FC236}">
                <a16:creationId xmlns:a16="http://schemas.microsoft.com/office/drawing/2014/main" id="{7E02199A-5D07-E04D-9756-FAE2C5BFEDA2}"/>
              </a:ext>
            </a:extLst>
          </p:cNvPr>
          <p:cNvPicPr>
            <a:picLocks noChangeAspect="1"/>
          </p:cNvPicPr>
          <p:nvPr/>
        </p:nvPicPr>
        <p:blipFill>
          <a:blip r:embed="rId3"/>
          <a:stretch>
            <a:fillRect/>
          </a:stretch>
        </p:blipFill>
        <p:spPr>
          <a:xfrm>
            <a:off x="0" y="0"/>
            <a:ext cx="1235676" cy="1235676"/>
          </a:xfrm>
          <a:prstGeom prst="rect">
            <a:avLst/>
          </a:prstGeom>
        </p:spPr>
      </p:pic>
    </p:spTree>
    <p:extLst>
      <p:ext uri="{BB962C8B-B14F-4D97-AF65-F5344CB8AC3E}">
        <p14:creationId xmlns:p14="http://schemas.microsoft.com/office/powerpoint/2010/main" val="413883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865" y="971"/>
            <a:ext cx="12190271" cy="1394241"/>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189017" y="248386"/>
            <a:ext cx="11813966" cy="899409"/>
          </a:xfrm>
          <a:prstGeom prst="rect">
            <a:avLst/>
          </a:prstGeom>
        </p:spPr>
        <p:txBody>
          <a:bodyPr vert="horz" wrap="square" lIns="146284" tIns="91427" rIns="146284" bIns="91427"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defTabSz="913330"/>
            <a:r>
              <a:rPr lang="en-US" sz="4400" b="1" spc="0" dirty="0">
                <a:ln>
                  <a:noFill/>
                </a:ln>
                <a:solidFill>
                  <a:srgbClr val="FFFFFF"/>
                </a:solidFill>
                <a:latin typeface="Calibri" panose="020F0502020204030204" pitchFamily="34" charset="0"/>
              </a:rPr>
              <a:t>General analytical workflow – Multiple toolkits</a:t>
            </a:r>
            <a:endParaRPr lang="en-US" sz="3200" b="1" dirty="0">
              <a:solidFill>
                <a:srgbClr val="FFFFFF"/>
              </a:solidFill>
              <a:latin typeface="Calibri" panose="020F0502020204030204" pitchFamily="34" charset="0"/>
              <a:cs typeface="Courier New" panose="02070309020205020404" pitchFamily="49" charset="0"/>
            </a:endParaRPr>
          </a:p>
        </p:txBody>
      </p:sp>
      <p:graphicFrame>
        <p:nvGraphicFramePr>
          <p:cNvPr id="9" name="Diagram 8"/>
          <p:cNvGraphicFramePr/>
          <p:nvPr>
            <p:extLst>
              <p:ext uri="{D42A27DB-BD31-4B8C-83A1-F6EECF244321}">
                <p14:modId xmlns:p14="http://schemas.microsoft.com/office/powerpoint/2010/main" val="4217100180"/>
              </p:ext>
            </p:extLst>
          </p:nvPr>
        </p:nvGraphicFramePr>
        <p:xfrm>
          <a:off x="580768" y="1642627"/>
          <a:ext cx="10787143" cy="39792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1895748" y="5879201"/>
            <a:ext cx="9137787" cy="567803"/>
          </a:xfrm>
          <a:prstGeom prst="rect">
            <a:avLst/>
          </a:prstGeom>
          <a:noFill/>
        </p:spPr>
        <p:txBody>
          <a:bodyPr wrap="none" lIns="182854" tIns="146284" rIns="182854" bIns="146284" rtlCol="0">
            <a:noAutofit/>
          </a:bodyPr>
          <a:lstStyle/>
          <a:p>
            <a:pPr defTabSz="914225">
              <a:lnSpc>
                <a:spcPct val="90000"/>
              </a:lnSpc>
              <a:spcAft>
                <a:spcPts val="2400"/>
              </a:spcAft>
              <a:buClr>
                <a:srgbClr val="A80000"/>
              </a:buClr>
            </a:pPr>
            <a:r>
              <a:rPr lang="en-US">
                <a:solidFill>
                  <a:srgbClr val="002050"/>
                </a:solidFill>
                <a:latin typeface="Segoe UI"/>
                <a:ea typeface="Segoe UI Black" panose="020B0A02040204020203" pitchFamily="34" charset="0"/>
                <a:cs typeface="Segoe UI Black" panose="020B0A02040204020203" pitchFamily="34" charset="0"/>
              </a:rPr>
              <a:t>Spark </a:t>
            </a:r>
            <a:r>
              <a:rPr lang="en-US" err="1">
                <a:solidFill>
                  <a:srgbClr val="002050"/>
                </a:solidFill>
                <a:latin typeface="Segoe UI"/>
                <a:ea typeface="Segoe UI Black" panose="020B0A02040204020203" pitchFamily="34" charset="0"/>
                <a:cs typeface="Segoe UI Black" panose="020B0A02040204020203" pitchFamily="34" charset="0"/>
              </a:rPr>
              <a:t>dataframes</a:t>
            </a:r>
            <a:r>
              <a:rPr lang="en-US">
                <a:solidFill>
                  <a:srgbClr val="002050"/>
                </a:solidFill>
                <a:latin typeface="Segoe UI"/>
                <a:ea typeface="Segoe UI Black" panose="020B0A02040204020203" pitchFamily="34" charset="0"/>
                <a:cs typeface="Segoe UI Black" panose="020B0A02040204020203" pitchFamily="34" charset="0"/>
              </a:rPr>
              <a:t> used multiple times in the workflow should be cached in memory</a:t>
            </a:r>
          </a:p>
        </p:txBody>
      </p:sp>
      <p:sp>
        <p:nvSpPr>
          <p:cNvPr id="7" name="Slide Number Placeholder 4"/>
          <p:cNvSpPr txBox="1">
            <a:spLocks/>
          </p:cNvSpPr>
          <p:nvPr/>
        </p:nvSpPr>
        <p:spPr>
          <a:xfrm>
            <a:off x="11739990" y="6583389"/>
            <a:ext cx="451144" cy="274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fld id="{8A026B77-004C-4522-ACB4-7F5D94677171}" type="slidenum">
              <a:rPr lang="en-US" sz="1200">
                <a:solidFill>
                  <a:srgbClr val="000000"/>
                </a:solidFill>
                <a:latin typeface="Segoe UI"/>
              </a:rPr>
              <a:pPr defTabSz="914225"/>
              <a:t>10</a:t>
            </a:fld>
            <a:endParaRPr lang="en-US" sz="1200">
              <a:solidFill>
                <a:srgbClr val="000000"/>
              </a:solidFill>
              <a:latin typeface="Segoe UI"/>
            </a:endParaRPr>
          </a:p>
        </p:txBody>
      </p:sp>
    </p:spTree>
    <p:extLst>
      <p:ext uri="{BB962C8B-B14F-4D97-AF65-F5344CB8AC3E}">
        <p14:creationId xmlns:p14="http://schemas.microsoft.com/office/powerpoint/2010/main" val="18973442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3D0CE2-91FF-49B3-A5D8-181E900D75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8AEBD96-C315-4F53-9D9E-0E20E993EB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78916AAA-66F6-4DFA-88ED-7E27CF6B8DA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3" name="Group 12">
            <a:extLst>
              <a:ext uri="{FF2B5EF4-FFF2-40B4-BE49-F238E27FC236}">
                <a16:creationId xmlns:a16="http://schemas.microsoft.com/office/drawing/2014/main" id="{A137D43F-BAD6-47F1-AA65-AEEA38A2FF30}"/>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4" name="Oval 13">
              <a:extLst>
                <a:ext uri="{FF2B5EF4-FFF2-40B4-BE49-F238E27FC236}">
                  <a16:creationId xmlns:a16="http://schemas.microsoft.com/office/drawing/2014/main" id="{D512C9B2-6B22-4211-A940-FCD7C2CD0BEA}"/>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85F7DB84-CDE7-46F8-90DD-9D048A7D52D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17" name="Rectangle 16">
            <a:extLst>
              <a:ext uri="{FF2B5EF4-FFF2-40B4-BE49-F238E27FC236}">
                <a16:creationId xmlns:a16="http://schemas.microsoft.com/office/drawing/2014/main" id="{E8035907-EB9C-4E11-8A9B-D25B0AD8D74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Oval 18">
            <a:extLst>
              <a:ext uri="{FF2B5EF4-FFF2-40B4-BE49-F238E27FC236}">
                <a16:creationId xmlns:a16="http://schemas.microsoft.com/office/drawing/2014/main" id="{4AB5B6FA-7B4F-437A-9C78-144C7DCD1EC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1" name="Oval 20">
            <a:extLst>
              <a:ext uri="{FF2B5EF4-FFF2-40B4-BE49-F238E27FC236}">
                <a16:creationId xmlns:a16="http://schemas.microsoft.com/office/drawing/2014/main" id="{A4199C21-6AE0-4F6F-AA96-6FFF97BB95E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D9C69FA7-0958-4ED9-A0DF-E87A0C137BF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D06317B-1CB5-F641-90C4-DD4F8B12743D}"/>
              </a:ext>
            </a:extLst>
          </p:cNvPr>
          <p:cNvSpPr>
            <a:spLocks noGrp="1"/>
          </p:cNvSpPr>
          <p:nvPr>
            <p:ph type="title"/>
          </p:nvPr>
        </p:nvSpPr>
        <p:spPr>
          <a:xfrm>
            <a:off x="643467" y="643467"/>
            <a:ext cx="6516241" cy="5571066"/>
          </a:xfr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a:bodyPr>
          <a:lstStyle/>
          <a:p>
            <a:pPr algn="r">
              <a:lnSpc>
                <a:spcPct val="80000"/>
              </a:lnSpc>
            </a:pPr>
            <a:r>
              <a:rPr lang="en-US" sz="8800">
                <a:blipFill dpi="0" rotWithShape="1">
                  <a:blip r:embed="rId4">
                    <a:extLst/>
                  </a:blip>
                  <a:srcRect/>
                  <a:tile tx="6350" ty="-127000" sx="65000" sy="64000" flip="none" algn="tl"/>
                </a:blipFill>
                <a:latin typeface="+mj-lt"/>
                <a:ea typeface="+mj-ea"/>
                <a:cs typeface="+mj-cs"/>
              </a:rPr>
              <a:t>Machine learning using spark ML</a:t>
            </a:r>
          </a:p>
        </p:txBody>
      </p:sp>
    </p:spTree>
    <p:extLst>
      <p:ext uri="{BB962C8B-B14F-4D97-AF65-F5344CB8AC3E}">
        <p14:creationId xmlns:p14="http://schemas.microsoft.com/office/powerpoint/2010/main" val="2795615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Challenges when using Spark for ML</a:t>
            </a:r>
          </a:p>
        </p:txBody>
      </p:sp>
      <p:sp>
        <p:nvSpPr>
          <p:cNvPr id="3" name="Content Placeholder 2"/>
          <p:cNvSpPr>
            <a:spLocks noGrp="1"/>
          </p:cNvSpPr>
          <p:nvPr>
            <p:ph idx="1"/>
          </p:nvPr>
        </p:nvSpPr>
        <p:spPr/>
        <p:txBody>
          <a:bodyPr>
            <a:normAutofit/>
          </a:bodyPr>
          <a:lstStyle/>
          <a:p>
            <a:r>
              <a:rPr lang="en-US" dirty="0"/>
              <a:t>User needs to write lots of “ceremonial” code to prepare features for ML algorithms.</a:t>
            </a:r>
          </a:p>
          <a:p>
            <a:pPr lvl="1"/>
            <a:r>
              <a:rPr lang="en-US" dirty="0"/>
              <a:t>Coerce types and data layout to that what’s expected by learner</a:t>
            </a:r>
          </a:p>
          <a:p>
            <a:pPr lvl="1"/>
            <a:r>
              <a:rPr lang="en-US" dirty="0"/>
              <a:t>Use different conventions for different learners</a:t>
            </a:r>
          </a:p>
          <a:p>
            <a:pPr marL="0" indent="0">
              <a:buNone/>
            </a:pPr>
            <a:endParaRPr lang="en-US" dirty="0"/>
          </a:p>
          <a:p>
            <a:r>
              <a:rPr lang="en-US" dirty="0"/>
              <a:t>Lack of domain-specific libraries: computer vision or text analytics…</a:t>
            </a:r>
          </a:p>
          <a:p>
            <a:endParaRPr lang="en-US" dirty="0"/>
          </a:p>
          <a:p>
            <a:r>
              <a:rPr lang="en-US" dirty="0"/>
              <a:t>Limited capabilities for model evaluation &amp; model management</a:t>
            </a:r>
          </a:p>
        </p:txBody>
      </p:sp>
    </p:spTree>
    <p:extLst>
      <p:ext uri="{BB962C8B-B14F-4D97-AF65-F5344CB8AC3E}">
        <p14:creationId xmlns:p14="http://schemas.microsoft.com/office/powerpoint/2010/main" val="3825423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Vision of Microsoft Machine Learning Library for Apache Spark</a:t>
            </a:r>
          </a:p>
        </p:txBody>
      </p:sp>
      <p:sp>
        <p:nvSpPr>
          <p:cNvPr id="3" name="Content Placeholder 2"/>
          <p:cNvSpPr>
            <a:spLocks noGrp="1"/>
          </p:cNvSpPr>
          <p:nvPr>
            <p:ph idx="1"/>
          </p:nvPr>
        </p:nvSpPr>
        <p:spPr/>
        <p:txBody>
          <a:bodyPr>
            <a:normAutofit/>
          </a:bodyPr>
          <a:lstStyle/>
          <a:p>
            <a:r>
              <a:rPr lang="en-US" dirty="0"/>
              <a:t>Enable you to solve ML problems dealing with large amounts of data.</a:t>
            </a:r>
          </a:p>
          <a:p>
            <a:endParaRPr lang="en-US" dirty="0"/>
          </a:p>
          <a:p>
            <a:r>
              <a:rPr lang="en-US" dirty="0"/>
              <a:t>Make you as a professional data scientist more productive on Spark, so you can focus on ML problems, not software engineering problems.</a:t>
            </a:r>
          </a:p>
          <a:p>
            <a:endParaRPr lang="en-US" dirty="0"/>
          </a:p>
          <a:p>
            <a:r>
              <a:rPr lang="en-US" dirty="0"/>
              <a:t>Provide cutting edge ML algorithms on Spark: deep learning, computer vision, text analytics…</a:t>
            </a:r>
          </a:p>
          <a:p>
            <a:endParaRPr lang="en-US" dirty="0"/>
          </a:p>
          <a:p>
            <a:r>
              <a:rPr lang="en-US" dirty="0"/>
              <a:t>Open Source at GitHub</a:t>
            </a:r>
          </a:p>
          <a:p>
            <a:pPr marL="0" indent="0">
              <a:buNone/>
            </a:pPr>
            <a:endParaRPr lang="en-US"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4133003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1186492" cy="1143000"/>
          </a:xfrm>
        </p:spPr>
        <p:txBody>
          <a:bodyPr>
            <a:noAutofit/>
          </a:bodyPr>
          <a:lstStyle/>
          <a:p>
            <a:r>
              <a:rPr lang="en-US" sz="4000" dirty="0"/>
              <a:t>Microsoft Machine Learning Library </a:t>
            </a:r>
            <a:br>
              <a:rPr lang="en-US" sz="4000" dirty="0"/>
            </a:br>
            <a:r>
              <a:rPr lang="en-US" sz="4000" dirty="0"/>
              <a:t>for Apache Spark (</a:t>
            </a:r>
            <a:r>
              <a:rPr lang="en-US" sz="4000" dirty="0" err="1"/>
              <a:t>MMLSpark</a:t>
            </a:r>
            <a:r>
              <a:rPr lang="en-US" sz="4000" dirty="0"/>
              <a:t>)</a:t>
            </a:r>
          </a:p>
        </p:txBody>
      </p:sp>
      <p:sp>
        <p:nvSpPr>
          <p:cNvPr id="3" name="Content Placeholder 2"/>
          <p:cNvSpPr>
            <a:spLocks noGrp="1"/>
          </p:cNvSpPr>
          <p:nvPr>
            <p:ph idx="1"/>
          </p:nvPr>
        </p:nvSpPr>
        <p:spPr>
          <a:xfrm>
            <a:off x="535056" y="1875320"/>
            <a:ext cx="11261035" cy="4351338"/>
          </a:xfrm>
        </p:spPr>
        <p:txBody>
          <a:bodyPr>
            <a:normAutofit/>
          </a:bodyPr>
          <a:lstStyle/>
          <a:p>
            <a:pPr marL="0" indent="0">
              <a:buNone/>
            </a:pPr>
            <a:r>
              <a:rPr lang="en-US" sz="2400" dirty="0"/>
              <a:t>GitHub Repo: </a:t>
            </a:r>
            <a:r>
              <a:rPr lang="en-US" sz="2400" dirty="0">
                <a:hlinkClick r:id="rId3"/>
              </a:rPr>
              <a:t>https://github.com/Azure/mmlspark</a:t>
            </a:r>
            <a:endParaRPr lang="en-US" sz="2400" dirty="0"/>
          </a:p>
          <a:p>
            <a:pPr marL="0" indent="0">
              <a:buNone/>
            </a:pPr>
            <a:endParaRPr lang="en-US" sz="2400" dirty="0"/>
          </a:p>
          <a:p>
            <a:pPr marL="0" indent="0">
              <a:buNone/>
            </a:pPr>
            <a:r>
              <a:rPr lang="en-US" sz="2400" dirty="0"/>
              <a:t>Get started now using Docker image:</a:t>
            </a:r>
          </a:p>
          <a:p>
            <a:pPr marL="0" indent="0">
              <a:buNone/>
            </a:pPr>
            <a:endParaRPr lang="en-US" sz="2400" dirty="0"/>
          </a:p>
          <a:p>
            <a:pPr marL="0" indent="0">
              <a:buNone/>
            </a:pPr>
            <a:r>
              <a:rPr lang="en-US" sz="2400" dirty="0" err="1">
                <a:latin typeface="Consolas" panose="020B0609020204030204" pitchFamily="49" charset="0"/>
              </a:rPr>
              <a:t>docker</a:t>
            </a:r>
            <a:r>
              <a:rPr lang="en-US" sz="2400" dirty="0">
                <a:latin typeface="Consolas" panose="020B0609020204030204" pitchFamily="49" charset="0"/>
              </a:rPr>
              <a:t> run -it -p 8888:8888 -e ACCEPT_EULA=yes </a:t>
            </a:r>
            <a:r>
              <a:rPr lang="en-US" sz="2400" dirty="0" err="1">
                <a:latin typeface="Consolas" panose="020B0609020204030204" pitchFamily="49" charset="0"/>
              </a:rPr>
              <a:t>microsoft</a:t>
            </a:r>
            <a:r>
              <a:rPr lang="en-US" sz="2400" dirty="0">
                <a:latin typeface="Consolas" panose="020B0609020204030204" pitchFamily="49" charset="0"/>
              </a:rPr>
              <a:t>/</a:t>
            </a:r>
            <a:r>
              <a:rPr lang="en-US" sz="2400" dirty="0" err="1">
                <a:latin typeface="Consolas" panose="020B0609020204030204" pitchFamily="49" charset="0"/>
              </a:rPr>
              <a:t>mmlspark</a:t>
            </a:r>
            <a:endParaRPr lang="en-US" sz="2400" dirty="0">
              <a:latin typeface="Consolas" panose="020B0609020204030204" pitchFamily="49" charset="0"/>
            </a:endParaRPr>
          </a:p>
          <a:p>
            <a:pPr marL="0" indent="0">
              <a:buNone/>
            </a:pPr>
            <a:endParaRPr lang="en-US" sz="2400" dirty="0">
              <a:latin typeface="Consolas" panose="020B0609020204030204" pitchFamily="49" charset="0"/>
            </a:endParaRPr>
          </a:p>
          <a:p>
            <a:pPr marL="0" indent="0">
              <a:buNone/>
            </a:pPr>
            <a:r>
              <a:rPr lang="en-US" sz="2400" dirty="0"/>
              <a:t>Navigate to </a:t>
            </a:r>
            <a:r>
              <a:rPr lang="en-US" sz="2400" dirty="0">
                <a:hlinkClick r:id="rId4"/>
              </a:rPr>
              <a:t>http://localhost:8888</a:t>
            </a:r>
            <a:r>
              <a:rPr lang="en-US" sz="2400" dirty="0"/>
              <a:t> to view example </a:t>
            </a:r>
            <a:r>
              <a:rPr lang="en-US" sz="2400" dirty="0" err="1"/>
              <a:t>Jupyter</a:t>
            </a:r>
            <a:r>
              <a:rPr lang="en-US" sz="2400" dirty="0"/>
              <a:t> notebooks</a:t>
            </a:r>
          </a:p>
          <a:p>
            <a:pPr marL="0" indent="0">
              <a:buNone/>
            </a:pPr>
            <a:endParaRPr lang="en-US" sz="2400" dirty="0"/>
          </a:p>
        </p:txBody>
      </p:sp>
      <p:pic>
        <p:nvPicPr>
          <p:cNvPr id="5" name="Picture 4">
            <a:extLst>
              <a:ext uri="{FF2B5EF4-FFF2-40B4-BE49-F238E27FC236}">
                <a16:creationId xmlns:a16="http://schemas.microsoft.com/office/drawing/2014/main" id="{9CB930BB-F7F4-4FA3-8AEA-573937D99E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5993" y="274639"/>
            <a:ext cx="1587302" cy="1219048"/>
          </a:xfrm>
          <a:prstGeom prst="rect">
            <a:avLst/>
          </a:prstGeom>
        </p:spPr>
      </p:pic>
    </p:spTree>
    <p:extLst>
      <p:ext uri="{BB962C8B-B14F-4D97-AF65-F5344CB8AC3E}">
        <p14:creationId xmlns:p14="http://schemas.microsoft.com/office/powerpoint/2010/main" val="307806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Plain </a:t>
            </a:r>
            <a:r>
              <a:rPr lang="en-US" dirty="0" err="1"/>
              <a:t>PySpark</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51" y="1690688"/>
            <a:ext cx="8859609" cy="4506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69618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51" y="1690688"/>
            <a:ext cx="8859609" cy="4506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p:cNvPicPr>
            <a:picLocks noChangeAspect="1"/>
          </p:cNvPicPr>
          <p:nvPr/>
        </p:nvPicPr>
        <p:blipFill>
          <a:blip r:embed="rId4"/>
          <a:stretch>
            <a:fillRect/>
          </a:stretch>
        </p:blipFill>
        <p:spPr>
          <a:xfrm>
            <a:off x="1043836" y="1763212"/>
            <a:ext cx="9014564" cy="4881109"/>
          </a:xfrm>
          <a:prstGeom prst="rect">
            <a:avLst/>
          </a:prstGeom>
        </p:spPr>
      </p:pic>
    </p:spTree>
    <p:extLst>
      <p:ext uri="{BB962C8B-B14F-4D97-AF65-F5344CB8AC3E}">
        <p14:creationId xmlns:p14="http://schemas.microsoft.com/office/powerpoint/2010/main" val="953856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51" y="1690688"/>
            <a:ext cx="8859609" cy="4506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p:cNvPicPr>
            <a:picLocks noChangeAspect="1"/>
          </p:cNvPicPr>
          <p:nvPr/>
        </p:nvPicPr>
        <p:blipFill>
          <a:blip r:embed="rId4"/>
          <a:stretch>
            <a:fillRect/>
          </a:stretch>
        </p:blipFill>
        <p:spPr>
          <a:xfrm>
            <a:off x="1043836" y="1763212"/>
            <a:ext cx="9014564" cy="4881109"/>
          </a:xfrm>
          <a:prstGeom prst="rect">
            <a:avLst/>
          </a:prstGeom>
        </p:spPr>
      </p:pic>
      <p:pic>
        <p:nvPicPr>
          <p:cNvPr id="4" name="Picture 3"/>
          <p:cNvPicPr>
            <a:picLocks noChangeAspect="1"/>
          </p:cNvPicPr>
          <p:nvPr/>
        </p:nvPicPr>
        <p:blipFill>
          <a:blip r:embed="rId5"/>
          <a:stretch>
            <a:fillRect/>
          </a:stretch>
        </p:blipFill>
        <p:spPr>
          <a:xfrm>
            <a:off x="2294139" y="886408"/>
            <a:ext cx="9128332" cy="5634907"/>
          </a:xfrm>
          <a:prstGeom prst="rect">
            <a:avLst/>
          </a:prstGeom>
        </p:spPr>
      </p:pic>
    </p:spTree>
    <p:extLst>
      <p:ext uri="{BB962C8B-B14F-4D97-AF65-F5344CB8AC3E}">
        <p14:creationId xmlns:p14="http://schemas.microsoft.com/office/powerpoint/2010/main" val="1091112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FD711E9-7F79-40A9-8D9E-4AE293C154A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69848" y="484632"/>
            <a:ext cx="10058400" cy="1609344"/>
          </a:xfrm>
        </p:spPr>
        <p:txBody>
          <a:bodyPr>
            <a:normAutofit/>
          </a:bodyPr>
          <a:lstStyle/>
          <a:p>
            <a:r>
              <a:rPr lang="en-US" dirty="0"/>
              <a:t>Text Analytics</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754865581"/>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028472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916" y="1560182"/>
            <a:ext cx="10515600" cy="3695887"/>
          </a:xfrm>
        </p:spPr>
        <p:txBody>
          <a:bodyPr>
            <a:normAutofit fontScale="90000"/>
          </a:bodyPr>
          <a:lstStyle/>
          <a:p>
            <a:r>
              <a:rPr lang="en-US" sz="4900" dirty="0"/>
              <a:t>Example: Text analytics for document classification by sentiment</a:t>
            </a:r>
            <a:br>
              <a:rPr lang="en-US" dirty="0"/>
            </a:br>
            <a:br>
              <a:rPr lang="en-US" dirty="0"/>
            </a:br>
            <a:r>
              <a:rPr lang="en-US" sz="1800" b="1" dirty="0">
                <a:solidFill>
                  <a:schemeClr val="tx1"/>
                </a:solidFill>
                <a:latin typeface="Consolas" panose="020B0609020204030204" pitchFamily="49" charset="0"/>
              </a:rPr>
              <a:t>from pyspark.ml import Pipeline</a:t>
            </a:r>
            <a:br>
              <a:rPr lang="en-US" sz="1800" b="1" dirty="0">
                <a:solidFill>
                  <a:schemeClr val="tx1"/>
                </a:solidFill>
                <a:latin typeface="Consolas" panose="020B0609020204030204" pitchFamily="49" charset="0"/>
              </a:rPr>
            </a:br>
            <a:r>
              <a:rPr lang="en-US" sz="1800" b="1" dirty="0">
                <a:solidFill>
                  <a:schemeClr val="tx1"/>
                </a:solidFill>
                <a:latin typeface="Consolas" panose="020B0609020204030204" pitchFamily="49" charset="0"/>
              </a:rPr>
              <a:t>from </a:t>
            </a:r>
            <a:r>
              <a:rPr lang="en-US" sz="1800" dirty="0" err="1">
                <a:solidFill>
                  <a:schemeClr val="tx1"/>
                </a:solidFill>
                <a:latin typeface="Consolas" panose="020B0609020204030204" pitchFamily="49" charset="0"/>
              </a:rPr>
              <a:t>mmlspark</a:t>
            </a:r>
            <a:r>
              <a:rPr lang="en-US" sz="1800" b="1" dirty="0">
                <a:solidFill>
                  <a:schemeClr val="tx1"/>
                </a:solidFill>
                <a:latin typeface="Consolas" panose="020B0609020204030204" pitchFamily="49" charset="0"/>
              </a:rPr>
              <a:t> import </a:t>
            </a:r>
            <a:r>
              <a:rPr lang="en-US" sz="1800" b="1" dirty="0" err="1">
                <a:solidFill>
                  <a:schemeClr val="tx1"/>
                </a:solidFill>
                <a:latin typeface="Consolas" panose="020B0609020204030204" pitchFamily="49" charset="0"/>
              </a:rPr>
              <a:t>TextFeaturizer</a:t>
            </a:r>
            <a:r>
              <a:rPr lang="en-US" sz="1800" b="1" dirty="0">
                <a:solidFill>
                  <a:schemeClr val="tx1"/>
                </a:solidFill>
                <a:latin typeface="Consolas" panose="020B0609020204030204" pitchFamily="49" charset="0"/>
              </a:rPr>
              <a:t>, </a:t>
            </a:r>
            <a:r>
              <a:rPr lang="en-US" sz="1800" b="1" dirty="0" err="1">
                <a:solidFill>
                  <a:schemeClr val="tx1"/>
                </a:solidFill>
                <a:latin typeface="Consolas" panose="020B0609020204030204" pitchFamily="49" charset="0"/>
              </a:rPr>
              <a:t>SelectColumns</a:t>
            </a:r>
            <a:r>
              <a:rPr lang="en-US" sz="1800" b="1" dirty="0">
                <a:solidFill>
                  <a:schemeClr val="tx1"/>
                </a:solidFill>
                <a:latin typeface="Consolas" panose="020B0609020204030204" pitchFamily="49" charset="0"/>
              </a:rPr>
              <a:t>, </a:t>
            </a:r>
            <a:r>
              <a:rPr lang="en-US" sz="1800" b="1" dirty="0" err="1">
                <a:solidFill>
                  <a:schemeClr val="tx1"/>
                </a:solidFill>
                <a:latin typeface="Consolas" panose="020B0609020204030204" pitchFamily="49" charset="0"/>
              </a:rPr>
              <a:t>TrainClassifier</a:t>
            </a:r>
            <a:br>
              <a:rPr lang="en-US" sz="1800" b="1" dirty="0">
                <a:solidFill>
                  <a:schemeClr val="tx1"/>
                </a:solidFill>
                <a:latin typeface="Consolas" panose="020B0609020204030204" pitchFamily="49" charset="0"/>
              </a:rPr>
            </a:br>
            <a:r>
              <a:rPr lang="en-US" sz="1800" b="1" dirty="0">
                <a:solidFill>
                  <a:schemeClr val="tx1"/>
                </a:solidFill>
                <a:latin typeface="Consolas" panose="020B0609020204030204" pitchFamily="49" charset="0"/>
              </a:rPr>
              <a:t>from </a:t>
            </a:r>
            <a:r>
              <a:rPr lang="en-US" sz="1800" b="1" dirty="0" err="1">
                <a:solidFill>
                  <a:schemeClr val="tx1"/>
                </a:solidFill>
                <a:latin typeface="Consolas" panose="020B0609020204030204" pitchFamily="49" charset="0"/>
              </a:rPr>
              <a:t>pyspark.ml.classification</a:t>
            </a:r>
            <a:r>
              <a:rPr lang="en-US" sz="1800" b="1" dirty="0">
                <a:solidFill>
                  <a:schemeClr val="tx1"/>
                </a:solidFill>
                <a:latin typeface="Consolas" panose="020B0609020204030204" pitchFamily="49" charset="0"/>
              </a:rPr>
              <a:t> import </a:t>
            </a:r>
            <a:r>
              <a:rPr lang="en-US" sz="1800" b="1" dirty="0" err="1">
                <a:solidFill>
                  <a:schemeClr val="tx1"/>
                </a:solidFill>
                <a:latin typeface="Consolas" panose="020B0609020204030204" pitchFamily="49" charset="0"/>
              </a:rPr>
              <a:t>LogisticRegression</a:t>
            </a:r>
            <a:br>
              <a:rPr lang="en-US" sz="1800" b="1" dirty="0">
                <a:solidFill>
                  <a:schemeClr val="tx1"/>
                </a:solidFill>
                <a:latin typeface="Consolas" panose="020B0609020204030204" pitchFamily="49" charset="0"/>
              </a:rPr>
            </a:br>
            <a:br>
              <a:rPr lang="en-US" sz="1800" b="1" dirty="0">
                <a:solidFill>
                  <a:schemeClr val="tx1"/>
                </a:solidFill>
                <a:latin typeface="Consolas" panose="020B0609020204030204" pitchFamily="49" charset="0"/>
              </a:rPr>
            </a:br>
            <a:r>
              <a:rPr lang="en-US" sz="1800" b="1" dirty="0" err="1">
                <a:solidFill>
                  <a:srgbClr val="002060"/>
                </a:solidFill>
                <a:latin typeface="Consolas" panose="020B0609020204030204" pitchFamily="49" charset="0"/>
              </a:rPr>
              <a:t>textFeaturizer</a:t>
            </a:r>
            <a:r>
              <a:rPr lang="en-US" sz="1800" b="1" dirty="0">
                <a:solidFill>
                  <a:srgbClr val="002060"/>
                </a:solidFill>
                <a:latin typeface="Consolas" panose="020B0609020204030204" pitchFamily="49" charset="0"/>
              </a:rPr>
              <a:t> = </a:t>
            </a:r>
            <a:r>
              <a:rPr lang="en-US" sz="1800" b="1" dirty="0" err="1">
                <a:solidFill>
                  <a:srgbClr val="002060"/>
                </a:solidFill>
                <a:latin typeface="Consolas" panose="020B0609020204030204" pitchFamily="49" charset="0"/>
              </a:rPr>
              <a:t>TextFeaturizer</a:t>
            </a:r>
            <a:r>
              <a:rPr lang="en-US" sz="1800" b="1" dirty="0">
                <a:solidFill>
                  <a:srgbClr val="002060"/>
                </a:solidFill>
                <a:latin typeface="Consolas" panose="020B0609020204030204" pitchFamily="49" charset="0"/>
              </a:rPr>
              <a:t>(</a:t>
            </a:r>
            <a:r>
              <a:rPr lang="en-US" sz="1800" b="1" dirty="0" err="1">
                <a:solidFill>
                  <a:srgbClr val="002060"/>
                </a:solidFill>
                <a:latin typeface="Consolas" panose="020B0609020204030204" pitchFamily="49" charset="0"/>
              </a:rPr>
              <a:t>inputCol</a:t>
            </a:r>
            <a:r>
              <a:rPr lang="en-US" sz="1800" b="1" dirty="0">
                <a:solidFill>
                  <a:srgbClr val="002060"/>
                </a:solidFill>
                <a:latin typeface="Consolas" panose="020B0609020204030204" pitchFamily="49" charset="0"/>
              </a:rPr>
              <a:t>="text", </a:t>
            </a:r>
            <a:r>
              <a:rPr lang="en-US" sz="1800" b="1" dirty="0" err="1">
                <a:solidFill>
                  <a:srgbClr val="002060"/>
                </a:solidFill>
                <a:latin typeface="Consolas" panose="020B0609020204030204" pitchFamily="49" charset="0"/>
              </a:rPr>
              <a:t>outputCol</a:t>
            </a:r>
            <a:r>
              <a:rPr lang="en-US" sz="1800" b="1" dirty="0">
                <a:solidFill>
                  <a:srgbClr val="002060"/>
                </a:solidFill>
                <a:latin typeface="Consolas" panose="020B0609020204030204" pitchFamily="49" charset="0"/>
              </a:rPr>
              <a:t> = "features", </a:t>
            </a:r>
            <a:br>
              <a:rPr lang="en-US" sz="1800" b="1" dirty="0">
                <a:solidFill>
                  <a:srgbClr val="002060"/>
                </a:solidFill>
                <a:latin typeface="Consolas" panose="020B0609020204030204" pitchFamily="49" charset="0"/>
              </a:rPr>
            </a:br>
            <a:r>
              <a:rPr lang="en-US" sz="1800" b="1" dirty="0">
                <a:solidFill>
                  <a:srgbClr val="002060"/>
                </a:solidFill>
                <a:latin typeface="Consolas" panose="020B0609020204030204" pitchFamily="49" charset="0"/>
              </a:rPr>
              <a:t>                                </a:t>
            </a:r>
            <a:r>
              <a:rPr lang="en-US" sz="1800" b="1" dirty="0" err="1">
                <a:solidFill>
                  <a:srgbClr val="002060"/>
                </a:solidFill>
                <a:latin typeface="Consolas" panose="020B0609020204030204" pitchFamily="49" charset="0"/>
              </a:rPr>
              <a:t>useStopWordsRemover</a:t>
            </a:r>
            <a:r>
              <a:rPr lang="en-US" sz="1800" b="1" dirty="0">
                <a:solidFill>
                  <a:srgbClr val="002060"/>
                </a:solidFill>
                <a:latin typeface="Consolas" panose="020B0609020204030204" pitchFamily="49" charset="0"/>
              </a:rPr>
              <a:t>=True, </a:t>
            </a:r>
            <a:r>
              <a:rPr lang="en-US" sz="1800" b="1" dirty="0" err="1">
                <a:solidFill>
                  <a:srgbClr val="002060"/>
                </a:solidFill>
                <a:latin typeface="Consolas" panose="020B0609020204030204" pitchFamily="49" charset="0"/>
              </a:rPr>
              <a:t>useIDF</a:t>
            </a:r>
            <a:r>
              <a:rPr lang="en-US" sz="1800" b="1" dirty="0">
                <a:solidFill>
                  <a:srgbClr val="002060"/>
                </a:solidFill>
                <a:latin typeface="Consolas" panose="020B0609020204030204" pitchFamily="49" charset="0"/>
              </a:rPr>
              <a:t>=True, </a:t>
            </a:r>
            <a:r>
              <a:rPr lang="en-US" sz="1800" b="1" dirty="0" err="1">
                <a:solidFill>
                  <a:srgbClr val="002060"/>
                </a:solidFill>
                <a:latin typeface="Consolas" panose="020B0609020204030204" pitchFamily="49" charset="0"/>
              </a:rPr>
              <a:t>minDocFreq</a:t>
            </a:r>
            <a:r>
              <a:rPr lang="en-US" sz="1800" b="1" dirty="0">
                <a:solidFill>
                  <a:srgbClr val="002060"/>
                </a:solidFill>
                <a:latin typeface="Consolas" panose="020B0609020204030204" pitchFamily="49" charset="0"/>
              </a:rPr>
              <a:t>=5, </a:t>
            </a:r>
            <a:br>
              <a:rPr lang="en-US" sz="1800" b="1" dirty="0">
                <a:solidFill>
                  <a:srgbClr val="002060"/>
                </a:solidFill>
                <a:latin typeface="Consolas" panose="020B0609020204030204" pitchFamily="49" charset="0"/>
              </a:rPr>
            </a:br>
            <a:r>
              <a:rPr lang="en-US" sz="1800" b="1" dirty="0">
                <a:solidFill>
                  <a:srgbClr val="002060"/>
                </a:solidFill>
                <a:latin typeface="Consolas" panose="020B0609020204030204" pitchFamily="49" charset="0"/>
              </a:rPr>
              <a:t>                                </a:t>
            </a:r>
            <a:r>
              <a:rPr lang="en-US" sz="1800" b="1" dirty="0" err="1">
                <a:solidFill>
                  <a:srgbClr val="002060"/>
                </a:solidFill>
                <a:latin typeface="Consolas" panose="020B0609020204030204" pitchFamily="49" charset="0"/>
              </a:rPr>
              <a:t>numFeatures</a:t>
            </a:r>
            <a:r>
              <a:rPr lang="en-US" sz="1800" b="1" dirty="0">
                <a:solidFill>
                  <a:srgbClr val="002060"/>
                </a:solidFill>
                <a:latin typeface="Consolas" panose="020B0609020204030204" pitchFamily="49" charset="0"/>
              </a:rPr>
              <a:t>=2**16)</a:t>
            </a:r>
            <a:br>
              <a:rPr lang="en-US" sz="1800" b="1" dirty="0">
                <a:solidFill>
                  <a:schemeClr val="tx1"/>
                </a:solidFill>
                <a:latin typeface="Consolas" panose="020B0609020204030204" pitchFamily="49" charset="0"/>
              </a:rPr>
            </a:br>
            <a:br>
              <a:rPr lang="en-US" sz="1800" b="1" dirty="0">
                <a:solidFill>
                  <a:schemeClr val="tx1"/>
                </a:solidFill>
                <a:latin typeface="Consolas" panose="020B0609020204030204" pitchFamily="49" charset="0"/>
              </a:rPr>
            </a:br>
            <a:r>
              <a:rPr lang="en-US" sz="1800" b="1" dirty="0" err="1">
                <a:solidFill>
                  <a:schemeClr val="tx1"/>
                </a:solidFill>
                <a:latin typeface="Consolas" panose="020B0609020204030204" pitchFamily="49" charset="0"/>
              </a:rPr>
              <a:t>columnSelector</a:t>
            </a:r>
            <a:r>
              <a:rPr lang="en-US" sz="1800" b="1" dirty="0">
                <a:solidFill>
                  <a:schemeClr val="tx1"/>
                </a:solidFill>
                <a:latin typeface="Consolas" panose="020B0609020204030204" pitchFamily="49" charset="0"/>
              </a:rPr>
              <a:t> = </a:t>
            </a:r>
            <a:r>
              <a:rPr lang="en-US" sz="1800" b="1" dirty="0" err="1">
                <a:solidFill>
                  <a:schemeClr val="tx1"/>
                </a:solidFill>
                <a:latin typeface="Consolas" panose="020B0609020204030204" pitchFamily="49" charset="0"/>
              </a:rPr>
              <a:t>SelectColumns</a:t>
            </a:r>
            <a:r>
              <a:rPr lang="en-US" sz="1800" b="1" dirty="0">
                <a:solidFill>
                  <a:schemeClr val="tx1"/>
                </a:solidFill>
                <a:latin typeface="Consolas" panose="020B0609020204030204" pitchFamily="49" charset="0"/>
              </a:rPr>
              <a:t>(cols=["</a:t>
            </a:r>
            <a:r>
              <a:rPr lang="en-US" sz="1800" b="1" dirty="0" err="1">
                <a:solidFill>
                  <a:schemeClr val="tx1"/>
                </a:solidFill>
                <a:latin typeface="Consolas" panose="020B0609020204030204" pitchFamily="49" charset="0"/>
              </a:rPr>
              <a:t>features","label</a:t>
            </a:r>
            <a:r>
              <a:rPr lang="en-US" sz="1800" b="1" dirty="0">
                <a:solidFill>
                  <a:schemeClr val="tx1"/>
                </a:solidFill>
                <a:latin typeface="Consolas" panose="020B0609020204030204" pitchFamily="49" charset="0"/>
              </a:rPr>
              <a:t>"])</a:t>
            </a:r>
            <a:br>
              <a:rPr lang="en-US" sz="1800" b="1" dirty="0">
                <a:solidFill>
                  <a:schemeClr val="tx1"/>
                </a:solidFill>
                <a:latin typeface="Consolas" panose="020B0609020204030204" pitchFamily="49" charset="0"/>
              </a:rPr>
            </a:br>
            <a:br>
              <a:rPr lang="en-US" sz="1800" b="1" dirty="0">
                <a:solidFill>
                  <a:schemeClr val="tx1"/>
                </a:solidFill>
                <a:latin typeface="Consolas" panose="020B0609020204030204" pitchFamily="49" charset="0"/>
              </a:rPr>
            </a:br>
            <a:r>
              <a:rPr lang="en-US" sz="1800" b="1" dirty="0">
                <a:solidFill>
                  <a:schemeClr val="tx1"/>
                </a:solidFill>
                <a:latin typeface="Consolas" panose="020B0609020204030204" pitchFamily="49" charset="0"/>
              </a:rPr>
              <a:t>classifier = </a:t>
            </a:r>
            <a:r>
              <a:rPr lang="en-US" sz="1800" b="1" dirty="0" err="1">
                <a:solidFill>
                  <a:schemeClr val="tx1"/>
                </a:solidFill>
                <a:latin typeface="Consolas" panose="020B0609020204030204" pitchFamily="49" charset="0"/>
              </a:rPr>
              <a:t>TrainClassifier</a:t>
            </a:r>
            <a:r>
              <a:rPr lang="en-US" sz="1800" b="1" dirty="0">
                <a:solidFill>
                  <a:schemeClr val="tx1"/>
                </a:solidFill>
                <a:latin typeface="Consolas" panose="020B0609020204030204" pitchFamily="49" charset="0"/>
              </a:rPr>
              <a:t>(model = </a:t>
            </a:r>
            <a:r>
              <a:rPr lang="en-US" sz="1800" b="1" dirty="0" err="1">
                <a:solidFill>
                  <a:schemeClr val="tx1"/>
                </a:solidFill>
                <a:latin typeface="Consolas" panose="020B0609020204030204" pitchFamily="49" charset="0"/>
              </a:rPr>
              <a:t>LogisticRegression</a:t>
            </a:r>
            <a:r>
              <a:rPr lang="en-US" sz="1800" b="1" dirty="0">
                <a:solidFill>
                  <a:schemeClr val="tx1"/>
                </a:solidFill>
                <a:latin typeface="Consolas" panose="020B0609020204030204" pitchFamily="49" charset="0"/>
              </a:rPr>
              <a:t>(), </a:t>
            </a:r>
            <a:r>
              <a:rPr lang="en-US" sz="1800" b="1" dirty="0" err="1">
                <a:solidFill>
                  <a:schemeClr val="tx1"/>
                </a:solidFill>
                <a:latin typeface="Consolas" panose="020B0609020204030204" pitchFamily="49" charset="0"/>
              </a:rPr>
              <a:t>labelCol</a:t>
            </a:r>
            <a:r>
              <a:rPr lang="en-US" sz="1800" b="1" dirty="0">
                <a:solidFill>
                  <a:schemeClr val="tx1"/>
                </a:solidFill>
                <a:latin typeface="Consolas" panose="020B0609020204030204" pitchFamily="49" charset="0"/>
              </a:rPr>
              <a:t>='label') </a:t>
            </a:r>
            <a:br>
              <a:rPr lang="en-US" sz="1800" b="1" dirty="0">
                <a:solidFill>
                  <a:schemeClr val="tx1"/>
                </a:solidFill>
                <a:latin typeface="Consolas" panose="020B0609020204030204" pitchFamily="49" charset="0"/>
              </a:rPr>
            </a:br>
            <a:br>
              <a:rPr lang="en-US" sz="1800" b="1" dirty="0">
                <a:solidFill>
                  <a:schemeClr val="tx1"/>
                </a:solidFill>
                <a:latin typeface="Consolas" panose="020B0609020204030204" pitchFamily="49" charset="0"/>
              </a:rPr>
            </a:br>
            <a:r>
              <a:rPr lang="en-US" sz="1800" b="1" dirty="0" err="1">
                <a:solidFill>
                  <a:schemeClr val="tx1"/>
                </a:solidFill>
                <a:latin typeface="Consolas" panose="020B0609020204030204" pitchFamily="49" charset="0"/>
              </a:rPr>
              <a:t>textPipeline</a:t>
            </a:r>
            <a:r>
              <a:rPr lang="en-US" sz="1800" b="1" dirty="0">
                <a:solidFill>
                  <a:schemeClr val="tx1"/>
                </a:solidFill>
                <a:latin typeface="Consolas" panose="020B0609020204030204" pitchFamily="49" charset="0"/>
              </a:rPr>
              <a:t> = Pipeline(stages= [</a:t>
            </a:r>
            <a:r>
              <a:rPr lang="en-US" sz="1800" b="1" dirty="0" err="1">
                <a:solidFill>
                  <a:schemeClr val="tx1"/>
                </a:solidFill>
                <a:latin typeface="Consolas" panose="020B0609020204030204" pitchFamily="49" charset="0"/>
              </a:rPr>
              <a:t>textFeaturizer,columnSelector,classifier</a:t>
            </a:r>
            <a:r>
              <a:rPr lang="en-US" sz="1800" b="1" dirty="0">
                <a:solidFill>
                  <a:schemeClr val="tx1"/>
                </a:solidFill>
                <a:latin typeface="Consolas" panose="020B0609020204030204" pitchFamily="49" charset="0"/>
              </a:rPr>
              <a:t>])</a:t>
            </a:r>
            <a:br>
              <a:rPr lang="en-US" sz="4400" dirty="0"/>
            </a:br>
            <a:endParaRPr lang="en-US" sz="4400" dirty="0"/>
          </a:p>
        </p:txBody>
      </p:sp>
    </p:spTree>
    <p:extLst>
      <p:ext uri="{BB962C8B-B14F-4D97-AF65-F5344CB8AC3E}">
        <p14:creationId xmlns:p14="http://schemas.microsoft.com/office/powerpoint/2010/main" val="1134351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3D0CE2-91FF-49B3-A5D8-181E900D75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8AEBD96-C315-4F53-9D9E-0E20E993EB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78916AAA-66F6-4DFA-88ED-7E27CF6B8DA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3" name="Group 12">
            <a:extLst>
              <a:ext uri="{FF2B5EF4-FFF2-40B4-BE49-F238E27FC236}">
                <a16:creationId xmlns:a16="http://schemas.microsoft.com/office/drawing/2014/main" id="{A137D43F-BAD6-47F1-AA65-AEEA38A2FF30}"/>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4" name="Oval 13">
              <a:extLst>
                <a:ext uri="{FF2B5EF4-FFF2-40B4-BE49-F238E27FC236}">
                  <a16:creationId xmlns:a16="http://schemas.microsoft.com/office/drawing/2014/main" id="{D512C9B2-6B22-4211-A940-FCD7C2CD0BEA}"/>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85F7DB84-CDE7-46F8-90DD-9D048A7D52D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17" name="Rectangle 16">
            <a:extLst>
              <a:ext uri="{FF2B5EF4-FFF2-40B4-BE49-F238E27FC236}">
                <a16:creationId xmlns:a16="http://schemas.microsoft.com/office/drawing/2014/main" id="{E8035907-EB9C-4E11-8A9B-D25B0AD8D74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Oval 18">
            <a:extLst>
              <a:ext uri="{FF2B5EF4-FFF2-40B4-BE49-F238E27FC236}">
                <a16:creationId xmlns:a16="http://schemas.microsoft.com/office/drawing/2014/main" id="{4AB5B6FA-7B4F-437A-9C78-144C7DCD1EC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1" name="Oval 20">
            <a:extLst>
              <a:ext uri="{FF2B5EF4-FFF2-40B4-BE49-F238E27FC236}">
                <a16:creationId xmlns:a16="http://schemas.microsoft.com/office/drawing/2014/main" id="{A4199C21-6AE0-4F6F-AA96-6FFF97BB95E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D9C69FA7-0958-4ED9-A0DF-E87A0C137BF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D06317B-1CB5-F641-90C4-DD4F8B12743D}"/>
              </a:ext>
            </a:extLst>
          </p:cNvPr>
          <p:cNvSpPr>
            <a:spLocks noGrp="1"/>
          </p:cNvSpPr>
          <p:nvPr>
            <p:ph type="title"/>
          </p:nvPr>
        </p:nvSpPr>
        <p:spPr>
          <a:xfrm>
            <a:off x="643467" y="643467"/>
            <a:ext cx="6516241" cy="5571066"/>
          </a:xfr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a:bodyPr>
          <a:lstStyle/>
          <a:p>
            <a:pPr algn="r">
              <a:lnSpc>
                <a:spcPct val="80000"/>
              </a:lnSpc>
            </a:pPr>
            <a:r>
              <a:rPr lang="en-US" sz="8800">
                <a:blipFill dpi="0" rotWithShape="1">
                  <a:blip r:embed="rId4">
                    <a:extLst/>
                  </a:blip>
                  <a:srcRect/>
                  <a:tile tx="6350" ty="-127000" sx="65000" sy="64000" flip="none" algn="tl"/>
                </a:blipFill>
                <a:latin typeface="+mj-lt"/>
                <a:ea typeface="+mj-ea"/>
                <a:cs typeface="+mj-cs"/>
              </a:rPr>
              <a:t>Microsoft Machine learning</a:t>
            </a:r>
          </a:p>
        </p:txBody>
      </p:sp>
    </p:spTree>
    <p:extLst>
      <p:ext uri="{BB962C8B-B14F-4D97-AF65-F5344CB8AC3E}">
        <p14:creationId xmlns:p14="http://schemas.microsoft.com/office/powerpoint/2010/main" val="186919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866" y="971"/>
            <a:ext cx="12190271" cy="1394241"/>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7388" y="290404"/>
            <a:ext cx="8249892" cy="899409"/>
          </a:xfrm>
          <a:prstGeom prst="rect">
            <a:avLst/>
          </a:prstGeom>
        </p:spPr>
        <p:txBody>
          <a:bodyPr vert="horz" wrap="square" lIns="146284" tIns="91427" rIns="146284" bIns="91427"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defTabSz="913330"/>
            <a:r>
              <a:rPr lang="en-US" sz="4704" b="1">
                <a:solidFill>
                  <a:srgbClr val="FFFFFF"/>
                </a:solidFill>
                <a:latin typeface="Courier New" panose="02070309020205020404" pitchFamily="49" charset="0"/>
                <a:cs typeface="Courier New" panose="02070309020205020404" pitchFamily="49" charset="0"/>
              </a:rPr>
              <a:t>SparkR</a:t>
            </a:r>
            <a:r>
              <a:rPr lang="en-US" sz="4704" b="1">
                <a:solidFill>
                  <a:srgbClr val="FFFFFF"/>
                </a:solidFill>
                <a:latin typeface="Segoe UI Light"/>
              </a:rPr>
              <a:t> 2.0: a Spark API</a:t>
            </a:r>
          </a:p>
        </p:txBody>
      </p:sp>
      <p:sp>
        <p:nvSpPr>
          <p:cNvPr id="6" name="TextBox 5"/>
          <p:cNvSpPr txBox="1"/>
          <p:nvPr/>
        </p:nvSpPr>
        <p:spPr>
          <a:xfrm>
            <a:off x="669282" y="1583442"/>
            <a:ext cx="10848315" cy="4154984"/>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69694" lvl="1" indent="-457025" defTabSz="931775">
              <a:lnSpc>
                <a:spcPct val="100000"/>
              </a:lnSpc>
              <a:spcBef>
                <a:spcPts val="612"/>
              </a:spcBef>
              <a:spcAft>
                <a:spcPts val="612"/>
              </a:spcAft>
              <a:buFont typeface="Arial" panose="020B0604020202020204" pitchFamily="34" charset="0"/>
              <a:buChar char="•"/>
              <a:tabLst>
                <a:tab pos="658243" algn="l"/>
              </a:tabLst>
            </a:pPr>
            <a:r>
              <a:rPr lang="en-US">
                <a:solidFill>
                  <a:srgbClr val="000000">
                    <a:lumMod val="75000"/>
                    <a:lumOff val="25000"/>
                  </a:srgbClr>
                </a:solidFill>
                <a:latin typeface="Segoe UI"/>
              </a:rPr>
              <a:t>An R package provides a light-weight frontend to use Apache Spark from R and allows data scientists to analyze large datasets.</a:t>
            </a:r>
          </a:p>
          <a:p>
            <a:pPr marL="569694" lvl="1" indent="-457025" defTabSz="931775">
              <a:lnSpc>
                <a:spcPct val="100000"/>
              </a:lnSpc>
              <a:spcBef>
                <a:spcPts val="612"/>
              </a:spcBef>
              <a:spcAft>
                <a:spcPts val="612"/>
              </a:spcAft>
              <a:buFont typeface="Arial" panose="020B0604020202020204" pitchFamily="34" charset="0"/>
              <a:buChar char="•"/>
              <a:tabLst>
                <a:tab pos="658243" algn="l"/>
              </a:tabLst>
            </a:pPr>
            <a:r>
              <a:rPr lang="en-US" b="1" err="1">
                <a:solidFill>
                  <a:srgbClr val="0072C6">
                    <a:lumMod val="75000"/>
                  </a:srgbClr>
                </a:solidFill>
                <a:latin typeface="Courier New" panose="02070309020205020404" pitchFamily="49" charset="0"/>
                <a:cs typeface="Courier New" panose="02070309020205020404" pitchFamily="49" charset="0"/>
              </a:rPr>
              <a:t>SparkDataFrame</a:t>
            </a:r>
            <a:r>
              <a:rPr lang="en-US">
                <a:solidFill>
                  <a:srgbClr val="000000">
                    <a:lumMod val="75000"/>
                    <a:lumOff val="25000"/>
                  </a:srgbClr>
                </a:solidFill>
                <a:latin typeface="Segoe UI"/>
              </a:rPr>
              <a:t> is distributed collection of data organized into named columns.</a:t>
            </a:r>
          </a:p>
          <a:p>
            <a:pPr marL="569694" lvl="1" indent="-457025" defTabSz="931775">
              <a:lnSpc>
                <a:spcPct val="100000"/>
              </a:lnSpc>
              <a:spcBef>
                <a:spcPts val="612"/>
              </a:spcBef>
              <a:spcAft>
                <a:spcPts val="612"/>
              </a:spcAft>
              <a:buFont typeface="Arial" panose="020B0604020202020204" pitchFamily="34" charset="0"/>
              <a:buChar char="•"/>
              <a:tabLst>
                <a:tab pos="658243" algn="l"/>
              </a:tabLst>
            </a:pPr>
            <a:r>
              <a:rPr lang="en-US" b="1">
                <a:solidFill>
                  <a:srgbClr val="0072C6">
                    <a:lumMod val="75000"/>
                  </a:srgbClr>
                </a:solidFill>
                <a:latin typeface="Courier New" panose="02070309020205020404" pitchFamily="49" charset="0"/>
                <a:cs typeface="Courier New" panose="02070309020205020404" pitchFamily="49" charset="0"/>
              </a:rPr>
              <a:t>SparkR</a:t>
            </a:r>
            <a:r>
              <a:rPr lang="en-US">
                <a:solidFill>
                  <a:srgbClr val="000000">
                    <a:lumMod val="75000"/>
                    <a:lumOff val="25000"/>
                  </a:srgbClr>
                </a:solidFill>
                <a:latin typeface="Segoe UI"/>
              </a:rPr>
              <a:t> can create </a:t>
            </a:r>
            <a:r>
              <a:rPr lang="en-US" err="1">
                <a:solidFill>
                  <a:srgbClr val="000000">
                    <a:lumMod val="75000"/>
                    <a:lumOff val="25000"/>
                  </a:srgbClr>
                </a:solidFill>
                <a:latin typeface="Courier New" panose="02070309020205020404" pitchFamily="49" charset="0"/>
                <a:cs typeface="Courier New" panose="02070309020205020404" pitchFamily="49" charset="0"/>
              </a:rPr>
              <a:t>SparkDataFrames</a:t>
            </a:r>
            <a:r>
              <a:rPr lang="en-US">
                <a:solidFill>
                  <a:srgbClr val="000000">
                    <a:lumMod val="75000"/>
                    <a:lumOff val="25000"/>
                  </a:srgbClr>
                </a:solidFill>
                <a:latin typeface="Segoe UI"/>
              </a:rPr>
              <a:t> from local R data frames, csv, </a:t>
            </a:r>
            <a:r>
              <a:rPr lang="en-US" err="1">
                <a:solidFill>
                  <a:srgbClr val="000000">
                    <a:lumMod val="75000"/>
                    <a:lumOff val="25000"/>
                  </a:srgbClr>
                </a:solidFill>
                <a:latin typeface="Segoe UI"/>
              </a:rPr>
              <a:t>json</a:t>
            </a:r>
            <a:r>
              <a:rPr lang="en-US">
                <a:solidFill>
                  <a:srgbClr val="000000">
                    <a:lumMod val="75000"/>
                    <a:lumOff val="25000"/>
                  </a:srgbClr>
                </a:solidFill>
                <a:latin typeface="Segoe UI"/>
              </a:rPr>
              <a:t> and parquet files.</a:t>
            </a:r>
          </a:p>
          <a:p>
            <a:pPr marL="569694" lvl="1" indent="-457025" defTabSz="931775">
              <a:lnSpc>
                <a:spcPct val="100000"/>
              </a:lnSpc>
              <a:spcBef>
                <a:spcPts val="612"/>
              </a:spcBef>
              <a:spcAft>
                <a:spcPts val="612"/>
              </a:spcAft>
              <a:buFont typeface="Arial" panose="020B0604020202020204" pitchFamily="34" charset="0"/>
              <a:buChar char="•"/>
              <a:tabLst>
                <a:tab pos="658243" algn="l"/>
              </a:tabLst>
            </a:pPr>
            <a:r>
              <a:rPr lang="en-US">
                <a:solidFill>
                  <a:srgbClr val="000000">
                    <a:lumMod val="75000"/>
                    <a:lumOff val="25000"/>
                  </a:srgbClr>
                </a:solidFill>
                <a:latin typeface="Segoe UI"/>
              </a:rPr>
              <a:t>With </a:t>
            </a:r>
            <a:r>
              <a:rPr lang="en-US" b="1">
                <a:solidFill>
                  <a:srgbClr val="000000">
                    <a:lumMod val="75000"/>
                    <a:lumOff val="25000"/>
                  </a:srgbClr>
                </a:solidFill>
                <a:latin typeface="Segoe UI"/>
              </a:rPr>
              <a:t>Hive support</a:t>
            </a:r>
            <a:r>
              <a:rPr lang="en-US">
                <a:solidFill>
                  <a:srgbClr val="000000">
                    <a:lumMod val="75000"/>
                    <a:lumOff val="25000"/>
                  </a:srgbClr>
                </a:solidFill>
                <a:latin typeface="Segoe UI"/>
              </a:rPr>
              <a:t>, it can also access tables from Hive </a:t>
            </a:r>
            <a:r>
              <a:rPr lang="en-US" err="1">
                <a:solidFill>
                  <a:srgbClr val="000000">
                    <a:lumMod val="75000"/>
                    <a:lumOff val="25000"/>
                  </a:srgbClr>
                </a:solidFill>
                <a:latin typeface="Segoe UI"/>
              </a:rPr>
              <a:t>MetaStore</a:t>
            </a:r>
            <a:r>
              <a:rPr lang="en-US">
                <a:solidFill>
                  <a:srgbClr val="000000">
                    <a:lumMod val="75000"/>
                    <a:lumOff val="25000"/>
                  </a:srgbClr>
                </a:solidFill>
                <a:latin typeface="Segoe UI"/>
              </a:rPr>
              <a:t>.</a:t>
            </a:r>
          </a:p>
          <a:p>
            <a:pPr marL="569694" lvl="1" indent="-457025" defTabSz="931775">
              <a:lnSpc>
                <a:spcPct val="100000"/>
              </a:lnSpc>
              <a:spcBef>
                <a:spcPts val="612"/>
              </a:spcBef>
              <a:spcAft>
                <a:spcPts val="612"/>
              </a:spcAft>
              <a:buFont typeface="Arial" panose="020B0604020202020204" pitchFamily="34" charset="0"/>
              <a:buChar char="•"/>
              <a:tabLst>
                <a:tab pos="658243" algn="l"/>
              </a:tabLst>
            </a:pPr>
            <a:r>
              <a:rPr lang="en-US">
                <a:solidFill>
                  <a:srgbClr val="000000">
                    <a:lumMod val="75000"/>
                    <a:lumOff val="25000"/>
                  </a:srgbClr>
                </a:solidFill>
                <a:latin typeface="Segoe UI"/>
              </a:rPr>
              <a:t>Pre-configured on Spark clusters in Azure HDInsight.</a:t>
            </a:r>
          </a:p>
        </p:txBody>
      </p:sp>
      <p:sp>
        <p:nvSpPr>
          <p:cNvPr id="5" name="Slide Number Placeholder 4"/>
          <p:cNvSpPr txBox="1">
            <a:spLocks/>
          </p:cNvSpPr>
          <p:nvPr/>
        </p:nvSpPr>
        <p:spPr>
          <a:xfrm>
            <a:off x="11739990" y="6583389"/>
            <a:ext cx="451144" cy="274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fld id="{8A026B77-004C-4522-ACB4-7F5D94677171}" type="slidenum">
              <a:rPr lang="en-US" sz="1200">
                <a:solidFill>
                  <a:srgbClr val="000000"/>
                </a:solidFill>
                <a:latin typeface="Segoe UI"/>
              </a:rPr>
              <a:pPr defTabSz="914225"/>
              <a:t>20</a:t>
            </a:fld>
            <a:endParaRPr lang="en-US" sz="1200">
              <a:solidFill>
                <a:srgbClr val="000000"/>
              </a:solidFill>
              <a:latin typeface="Segoe UI"/>
            </a:endParaRPr>
          </a:p>
        </p:txBody>
      </p:sp>
    </p:spTree>
    <p:extLst>
      <p:ext uri="{BB962C8B-B14F-4D97-AF65-F5344CB8AC3E}">
        <p14:creationId xmlns:p14="http://schemas.microsoft.com/office/powerpoint/2010/main" val="41217760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866" y="971"/>
            <a:ext cx="12190271" cy="1394241"/>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7388" y="290404"/>
            <a:ext cx="11628259" cy="899409"/>
          </a:xfrm>
          <a:prstGeom prst="rect">
            <a:avLst/>
          </a:prstGeom>
        </p:spPr>
        <p:txBody>
          <a:bodyPr vert="horz" wrap="square" lIns="146284" tIns="91427" rIns="146284" bIns="91427"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defTabSz="913330"/>
            <a:r>
              <a:rPr lang="en-US" sz="4704" b="1">
                <a:solidFill>
                  <a:srgbClr val="FFFFFF"/>
                </a:solidFill>
                <a:latin typeface="Segoe UI Light"/>
              </a:rPr>
              <a:t>Data processing and modeling with SparkR</a:t>
            </a:r>
          </a:p>
        </p:txBody>
      </p:sp>
      <p:sp>
        <p:nvSpPr>
          <p:cNvPr id="7" name="TextBox 6"/>
          <p:cNvSpPr txBox="1"/>
          <p:nvPr/>
        </p:nvSpPr>
        <p:spPr>
          <a:xfrm>
            <a:off x="609600" y="1479246"/>
            <a:ext cx="10667350" cy="4927503"/>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69694" lvl="1" indent="-457025" defTabSz="931775">
              <a:spcBef>
                <a:spcPts val="0"/>
              </a:spcBef>
              <a:spcAft>
                <a:spcPts val="0"/>
              </a:spcAft>
              <a:buFont typeface="Arial" panose="020B0604020202020204" pitchFamily="34" charset="0"/>
              <a:buChar char="•"/>
              <a:tabLst>
                <a:tab pos="658243" algn="l"/>
              </a:tabLst>
            </a:pPr>
            <a:r>
              <a:rPr lang="en-US" sz="3000" kern="0" dirty="0">
                <a:solidFill>
                  <a:srgbClr val="000000">
                    <a:lumMod val="75000"/>
                    <a:lumOff val="25000"/>
                  </a:srgbClr>
                </a:solidFill>
                <a:latin typeface="Segoe UI"/>
              </a:rPr>
              <a:t>Supports functions for structured data processing: </a:t>
            </a:r>
          </a:p>
          <a:p>
            <a:pPr marL="925340" lvl="2" indent="-457025" defTabSz="931775">
              <a:buFont typeface="Arial" panose="020B0604020202020204" pitchFamily="34" charset="0"/>
              <a:buChar char="•"/>
              <a:tabLst>
                <a:tab pos="658243" algn="l"/>
              </a:tabLst>
            </a:pPr>
            <a:r>
              <a:rPr lang="en-US" sz="2000" i="1" u="sng" kern="0" dirty="0">
                <a:ln>
                  <a:solidFill>
                    <a:srgbClr val="FFFFFF">
                      <a:alpha val="0"/>
                    </a:srgbClr>
                  </a:solidFill>
                </a:ln>
                <a:solidFill>
                  <a:srgbClr val="000000">
                    <a:lumMod val="75000"/>
                    <a:lumOff val="25000"/>
                  </a:srgbClr>
                </a:solidFill>
                <a:latin typeface="Segoe UI"/>
                <a:ea typeface="Segoe UI" pitchFamily="34" charset="0"/>
                <a:cs typeface="Segoe UI" pitchFamily="34" charset="0"/>
              </a:rPr>
              <a:t>Selections</a:t>
            </a:r>
            <a:r>
              <a:rPr lang="en-US" sz="2000" kern="0" dirty="0">
                <a:ln>
                  <a:solidFill>
                    <a:srgbClr val="FFFFFF">
                      <a:alpha val="0"/>
                    </a:srgbClr>
                  </a:solidFill>
                </a:ln>
                <a:solidFill>
                  <a:srgbClr val="000000">
                    <a:lumMod val="75000"/>
                    <a:lumOff val="25000"/>
                  </a:srgbClr>
                </a:solidFill>
                <a:latin typeface="Segoe UI"/>
                <a:ea typeface="Segoe UI" pitchFamily="34" charset="0"/>
                <a:cs typeface="Segoe UI" pitchFamily="34" charset="0"/>
              </a:rPr>
              <a:t>: select(), filter()</a:t>
            </a:r>
          </a:p>
          <a:p>
            <a:pPr marL="925340" lvl="2" indent="-457025" defTabSz="931775">
              <a:buFont typeface="Arial" panose="020B0604020202020204" pitchFamily="34" charset="0"/>
              <a:buChar char="•"/>
              <a:tabLst>
                <a:tab pos="658243" algn="l"/>
              </a:tabLst>
            </a:pPr>
            <a:r>
              <a:rPr lang="en-US" sz="2000" i="1" u="sng" kern="0" dirty="0">
                <a:ln>
                  <a:solidFill>
                    <a:srgbClr val="FFFFFF">
                      <a:alpha val="0"/>
                    </a:srgbClr>
                  </a:solidFill>
                </a:ln>
                <a:solidFill>
                  <a:srgbClr val="000000">
                    <a:lumMod val="75000"/>
                    <a:lumOff val="25000"/>
                  </a:srgbClr>
                </a:solidFill>
                <a:latin typeface="Segoe UI"/>
                <a:ea typeface="Segoe UI" pitchFamily="34" charset="0"/>
                <a:cs typeface="Segoe UI" pitchFamily="34" charset="0"/>
              </a:rPr>
              <a:t>Grouping, Aggregations</a:t>
            </a:r>
            <a:r>
              <a:rPr lang="en-US" sz="2000" kern="0" dirty="0">
                <a:ln>
                  <a:solidFill>
                    <a:srgbClr val="FFFFFF">
                      <a:alpha val="0"/>
                    </a:srgbClr>
                  </a:solidFill>
                </a:ln>
                <a:solidFill>
                  <a:srgbClr val="000000">
                    <a:lumMod val="75000"/>
                    <a:lumOff val="25000"/>
                  </a:srgbClr>
                </a:solidFill>
                <a:latin typeface="Segoe UI"/>
                <a:ea typeface="Segoe UI" pitchFamily="34" charset="0"/>
                <a:cs typeface="Segoe UI" pitchFamily="34" charset="0"/>
              </a:rPr>
              <a:t>: summarize(), arrange()</a:t>
            </a:r>
          </a:p>
          <a:p>
            <a:pPr marL="925340" lvl="2" indent="-457025" defTabSz="931775">
              <a:buFont typeface="Arial" panose="020B0604020202020204" pitchFamily="34" charset="0"/>
              <a:buChar char="•"/>
              <a:tabLst>
                <a:tab pos="658243" algn="l"/>
              </a:tabLst>
            </a:pPr>
            <a:r>
              <a:rPr lang="en-US" sz="2000" i="1" u="sng" kern="0" dirty="0">
                <a:ln>
                  <a:solidFill>
                    <a:srgbClr val="FFFFFF">
                      <a:alpha val="0"/>
                    </a:srgbClr>
                  </a:solidFill>
                </a:ln>
                <a:solidFill>
                  <a:srgbClr val="000000">
                    <a:lumMod val="75000"/>
                    <a:lumOff val="25000"/>
                  </a:srgbClr>
                </a:solidFill>
                <a:latin typeface="Segoe UI"/>
                <a:ea typeface="Segoe UI" pitchFamily="34" charset="0"/>
                <a:cs typeface="Segoe UI" pitchFamily="34" charset="0"/>
              </a:rPr>
              <a:t>Running local R functions distributed</a:t>
            </a:r>
            <a:r>
              <a:rPr lang="en-US" sz="2000" kern="0" dirty="0">
                <a:ln>
                  <a:solidFill>
                    <a:srgbClr val="FFFFFF">
                      <a:alpha val="0"/>
                    </a:srgbClr>
                  </a:solidFill>
                </a:ln>
                <a:solidFill>
                  <a:srgbClr val="000000">
                    <a:lumMod val="75000"/>
                    <a:lumOff val="25000"/>
                  </a:srgbClr>
                </a:solidFill>
                <a:latin typeface="Segoe UI"/>
                <a:ea typeface="Segoe UI" pitchFamily="34" charset="0"/>
                <a:cs typeface="Segoe UI" pitchFamily="34" charset="0"/>
              </a:rPr>
              <a:t>: </a:t>
            </a:r>
            <a:r>
              <a:rPr lang="en-US" sz="2000" kern="0" dirty="0" err="1">
                <a:ln>
                  <a:solidFill>
                    <a:srgbClr val="FFFFFF">
                      <a:alpha val="0"/>
                    </a:srgbClr>
                  </a:solidFill>
                </a:ln>
                <a:solidFill>
                  <a:srgbClr val="000000">
                    <a:lumMod val="75000"/>
                    <a:lumOff val="25000"/>
                  </a:srgbClr>
                </a:solidFill>
                <a:latin typeface="Segoe UI"/>
                <a:ea typeface="Segoe UI" pitchFamily="34" charset="0"/>
                <a:cs typeface="Segoe UI" pitchFamily="34" charset="0"/>
              </a:rPr>
              <a:t>spark.lapply</a:t>
            </a:r>
            <a:r>
              <a:rPr lang="en-US" sz="2000" kern="0" dirty="0">
                <a:ln>
                  <a:solidFill>
                    <a:srgbClr val="FFFFFF">
                      <a:alpha val="0"/>
                    </a:srgbClr>
                  </a:solidFill>
                </a:ln>
                <a:solidFill>
                  <a:srgbClr val="000000">
                    <a:lumMod val="75000"/>
                    <a:lumOff val="25000"/>
                  </a:srgbClr>
                </a:solidFill>
                <a:latin typeface="Segoe UI"/>
                <a:ea typeface="Segoe UI" pitchFamily="34" charset="0"/>
                <a:cs typeface="Segoe UI" pitchFamily="34" charset="0"/>
              </a:rPr>
              <a:t>()</a:t>
            </a:r>
          </a:p>
          <a:p>
            <a:pPr marL="925340" lvl="2" indent="-457025" defTabSz="931775">
              <a:buFont typeface="Arial" panose="020B0604020202020204" pitchFamily="34" charset="0"/>
              <a:buChar char="•"/>
              <a:tabLst>
                <a:tab pos="658243" algn="l"/>
              </a:tabLst>
            </a:pPr>
            <a:r>
              <a:rPr lang="en-US" sz="2000" i="1" u="sng" kern="0" dirty="0">
                <a:ln>
                  <a:solidFill>
                    <a:srgbClr val="FFFFFF">
                      <a:alpha val="0"/>
                    </a:srgbClr>
                  </a:solidFill>
                </a:ln>
                <a:solidFill>
                  <a:srgbClr val="008272"/>
                </a:solidFill>
                <a:latin typeface="Segoe UI"/>
                <a:ea typeface="Segoe UI" pitchFamily="34" charset="0"/>
                <a:cs typeface="Segoe UI" pitchFamily="34" charset="0"/>
              </a:rPr>
              <a:t>Applying UDFs on each partition/group of a </a:t>
            </a:r>
            <a:r>
              <a:rPr lang="en-US" sz="2000" i="1" u="sng" kern="0" dirty="0" err="1">
                <a:ln>
                  <a:solidFill>
                    <a:srgbClr val="FFFFFF">
                      <a:alpha val="0"/>
                    </a:srgbClr>
                  </a:solidFill>
                </a:ln>
                <a:solidFill>
                  <a:srgbClr val="008272"/>
                </a:solidFill>
                <a:latin typeface="Segoe UI"/>
                <a:ea typeface="Segoe UI" pitchFamily="34" charset="0"/>
                <a:cs typeface="Segoe UI" pitchFamily="34" charset="0"/>
              </a:rPr>
              <a:t>SparkDataFrame</a:t>
            </a:r>
            <a:r>
              <a:rPr lang="en-US" sz="2000" kern="0" dirty="0">
                <a:ln>
                  <a:solidFill>
                    <a:srgbClr val="FFFFFF">
                      <a:alpha val="0"/>
                    </a:srgbClr>
                  </a:solidFill>
                </a:ln>
                <a:solidFill>
                  <a:srgbClr val="008272"/>
                </a:solidFill>
                <a:latin typeface="Segoe UI"/>
                <a:ea typeface="Segoe UI" pitchFamily="34" charset="0"/>
                <a:cs typeface="Segoe UI" pitchFamily="34" charset="0"/>
              </a:rPr>
              <a:t>: </a:t>
            </a:r>
            <a:r>
              <a:rPr lang="en-US" sz="2000" kern="0" dirty="0" err="1">
                <a:ln>
                  <a:solidFill>
                    <a:srgbClr val="FFFFFF">
                      <a:alpha val="0"/>
                    </a:srgbClr>
                  </a:solidFill>
                </a:ln>
                <a:solidFill>
                  <a:srgbClr val="008272"/>
                </a:solidFill>
                <a:latin typeface="Segoe UI"/>
                <a:ea typeface="Segoe UI" pitchFamily="34" charset="0"/>
                <a:cs typeface="Segoe UI" pitchFamily="34" charset="0"/>
              </a:rPr>
              <a:t>dapply</a:t>
            </a:r>
            <a:r>
              <a:rPr lang="en-US" sz="2000" kern="0" dirty="0">
                <a:ln>
                  <a:solidFill>
                    <a:srgbClr val="FFFFFF">
                      <a:alpha val="0"/>
                    </a:srgbClr>
                  </a:solidFill>
                </a:ln>
                <a:solidFill>
                  <a:srgbClr val="008272"/>
                </a:solidFill>
                <a:latin typeface="Segoe UI"/>
                <a:ea typeface="Segoe UI" pitchFamily="34" charset="0"/>
                <a:cs typeface="Segoe UI" pitchFamily="34" charset="0"/>
              </a:rPr>
              <a:t>(), </a:t>
            </a:r>
            <a:r>
              <a:rPr lang="en-US" sz="2000" kern="0" dirty="0" err="1">
                <a:ln>
                  <a:solidFill>
                    <a:srgbClr val="FFFFFF">
                      <a:alpha val="0"/>
                    </a:srgbClr>
                  </a:solidFill>
                </a:ln>
                <a:solidFill>
                  <a:srgbClr val="008272"/>
                </a:solidFill>
                <a:latin typeface="Segoe UI"/>
                <a:ea typeface="Segoe UI" pitchFamily="34" charset="0"/>
                <a:cs typeface="Segoe UI" pitchFamily="34" charset="0"/>
              </a:rPr>
              <a:t>dapplyCollect</a:t>
            </a:r>
            <a:r>
              <a:rPr lang="en-US" sz="2000" kern="0" dirty="0">
                <a:ln>
                  <a:solidFill>
                    <a:srgbClr val="FFFFFF">
                      <a:alpha val="0"/>
                    </a:srgbClr>
                  </a:solidFill>
                </a:ln>
                <a:solidFill>
                  <a:srgbClr val="008272"/>
                </a:solidFill>
                <a:latin typeface="Segoe UI"/>
                <a:ea typeface="Segoe UI" pitchFamily="34" charset="0"/>
                <a:cs typeface="Segoe UI" pitchFamily="34" charset="0"/>
              </a:rPr>
              <a:t>(), </a:t>
            </a:r>
            <a:r>
              <a:rPr lang="en-US" sz="2000" kern="0" dirty="0" err="1">
                <a:ln>
                  <a:solidFill>
                    <a:srgbClr val="FFFFFF">
                      <a:alpha val="0"/>
                    </a:srgbClr>
                  </a:solidFill>
                </a:ln>
                <a:solidFill>
                  <a:srgbClr val="008272"/>
                </a:solidFill>
                <a:latin typeface="Segoe UI"/>
                <a:ea typeface="Segoe UI" pitchFamily="34" charset="0"/>
                <a:cs typeface="Segoe UI" pitchFamily="34" charset="0"/>
              </a:rPr>
              <a:t>gapply</a:t>
            </a:r>
            <a:r>
              <a:rPr lang="en-US" sz="2000" kern="0" dirty="0">
                <a:ln>
                  <a:solidFill>
                    <a:srgbClr val="FFFFFF">
                      <a:alpha val="0"/>
                    </a:srgbClr>
                  </a:solidFill>
                </a:ln>
                <a:solidFill>
                  <a:srgbClr val="008272"/>
                </a:solidFill>
                <a:latin typeface="Segoe UI"/>
                <a:ea typeface="Segoe UI" pitchFamily="34" charset="0"/>
                <a:cs typeface="Segoe UI" pitchFamily="34" charset="0"/>
              </a:rPr>
              <a:t>(), </a:t>
            </a:r>
            <a:r>
              <a:rPr lang="en-US" sz="2000" kern="0" dirty="0" err="1">
                <a:ln>
                  <a:solidFill>
                    <a:srgbClr val="FFFFFF">
                      <a:alpha val="0"/>
                    </a:srgbClr>
                  </a:solidFill>
                </a:ln>
                <a:solidFill>
                  <a:srgbClr val="008272"/>
                </a:solidFill>
                <a:latin typeface="Segoe UI"/>
                <a:ea typeface="Segoe UI" pitchFamily="34" charset="0"/>
                <a:cs typeface="Segoe UI" pitchFamily="34" charset="0"/>
              </a:rPr>
              <a:t>gapplyCollect</a:t>
            </a:r>
            <a:r>
              <a:rPr lang="en-US" sz="2000" kern="0" dirty="0">
                <a:ln>
                  <a:solidFill>
                    <a:srgbClr val="FFFFFF">
                      <a:alpha val="0"/>
                    </a:srgbClr>
                  </a:solidFill>
                </a:ln>
                <a:solidFill>
                  <a:srgbClr val="008272"/>
                </a:solidFill>
                <a:latin typeface="Segoe UI"/>
                <a:ea typeface="Segoe UI" pitchFamily="34" charset="0"/>
                <a:cs typeface="Segoe UI" pitchFamily="34" charset="0"/>
              </a:rPr>
              <a:t>() </a:t>
            </a:r>
          </a:p>
          <a:p>
            <a:pPr marL="926878" lvl="4" indent="-285695" defTabSz="932418">
              <a:buFont typeface="Arial" panose="020B0604020202020204" pitchFamily="34" charset="0"/>
              <a:buChar char="•"/>
            </a:pPr>
            <a:endParaRPr lang="en-US" kern="0" dirty="0">
              <a:ln>
                <a:solidFill>
                  <a:srgbClr val="FFFFFF">
                    <a:alpha val="0"/>
                  </a:srgbClr>
                </a:solidFill>
              </a:ln>
              <a:solidFill>
                <a:srgbClr val="000000">
                  <a:lumMod val="75000"/>
                  <a:lumOff val="25000"/>
                </a:srgbClr>
              </a:solidFill>
              <a:latin typeface="Segoe UI"/>
              <a:ea typeface="Segoe UI" pitchFamily="34" charset="0"/>
              <a:cs typeface="Segoe UI" pitchFamily="34" charset="0"/>
            </a:endParaRPr>
          </a:p>
          <a:p>
            <a:pPr marL="569694" lvl="1" indent="-457025" defTabSz="931775">
              <a:spcBef>
                <a:spcPts val="0"/>
              </a:spcBef>
              <a:spcAft>
                <a:spcPts val="0"/>
              </a:spcAft>
              <a:buFont typeface="Arial" panose="020B0604020202020204" pitchFamily="34" charset="0"/>
              <a:buChar char="•"/>
              <a:tabLst>
                <a:tab pos="658243" algn="l"/>
              </a:tabLst>
            </a:pPr>
            <a:r>
              <a:rPr lang="en-US" kern="0" dirty="0">
                <a:solidFill>
                  <a:srgbClr val="000000">
                    <a:lumMod val="75000"/>
                    <a:lumOff val="25000"/>
                  </a:srgbClr>
                </a:solidFill>
                <a:latin typeface="Segoe UI"/>
              </a:rPr>
              <a:t>Uses </a:t>
            </a:r>
            <a:r>
              <a:rPr lang="en-US" b="1" kern="0" dirty="0" err="1">
                <a:solidFill>
                  <a:srgbClr val="0072C6">
                    <a:lumMod val="75000"/>
                  </a:srgbClr>
                </a:solidFill>
                <a:latin typeface="Courier New" panose="02070309020205020404" pitchFamily="49" charset="0"/>
                <a:cs typeface="Courier New" panose="02070309020205020404" pitchFamily="49" charset="0"/>
              </a:rPr>
              <a:t>MLlib</a:t>
            </a:r>
            <a:r>
              <a:rPr lang="en-US" kern="0" dirty="0">
                <a:solidFill>
                  <a:srgbClr val="000000">
                    <a:lumMod val="75000"/>
                    <a:lumOff val="25000"/>
                  </a:srgbClr>
                </a:solidFill>
                <a:latin typeface="Segoe UI"/>
              </a:rPr>
              <a:t> to train models and allows model persistence.</a:t>
            </a:r>
          </a:p>
          <a:p>
            <a:pPr marL="925340" lvl="2" indent="-457025" defTabSz="931775">
              <a:buFont typeface="Arial" panose="020B0604020202020204" pitchFamily="34" charset="0"/>
              <a:buChar char="•"/>
              <a:tabLst>
                <a:tab pos="658243" algn="l"/>
              </a:tabLst>
            </a:pPr>
            <a:r>
              <a:rPr lang="en-US" kern="0" dirty="0">
                <a:ln>
                  <a:solidFill>
                    <a:srgbClr val="FFFFFF">
                      <a:alpha val="0"/>
                    </a:srgbClr>
                  </a:solidFill>
                </a:ln>
                <a:solidFill>
                  <a:srgbClr val="000000">
                    <a:lumMod val="75000"/>
                    <a:lumOff val="25000"/>
                  </a:srgbClr>
                </a:solidFill>
                <a:latin typeface="Segoe UI"/>
                <a:ea typeface="Segoe UI" pitchFamily="34" charset="0"/>
                <a:cs typeface="Segoe UI" pitchFamily="34" charset="0"/>
              </a:rPr>
              <a:t>Generalized Linear Model</a:t>
            </a:r>
          </a:p>
          <a:p>
            <a:pPr marL="925340" lvl="2" indent="-457025" defTabSz="931775">
              <a:buFont typeface="Arial" panose="020B0604020202020204" pitchFamily="34" charset="0"/>
              <a:buChar char="•"/>
              <a:tabLst>
                <a:tab pos="658243" algn="l"/>
              </a:tabLst>
            </a:pPr>
            <a:r>
              <a:rPr lang="en-US" kern="0" dirty="0">
                <a:ln>
                  <a:solidFill>
                    <a:srgbClr val="FFFFFF">
                      <a:alpha val="0"/>
                    </a:srgbClr>
                  </a:solidFill>
                </a:ln>
                <a:solidFill>
                  <a:srgbClr val="008272"/>
                </a:solidFill>
                <a:latin typeface="Segoe UI"/>
                <a:ea typeface="Segoe UI" pitchFamily="34" charset="0"/>
                <a:cs typeface="Segoe UI" pitchFamily="34" charset="0"/>
              </a:rPr>
              <a:t>Survival regression </a:t>
            </a:r>
          </a:p>
          <a:p>
            <a:pPr marL="925340" lvl="2" indent="-457025" defTabSz="931775">
              <a:buFont typeface="Arial" panose="020B0604020202020204" pitchFamily="34" charset="0"/>
              <a:buChar char="•"/>
              <a:tabLst>
                <a:tab pos="658243" algn="l"/>
              </a:tabLst>
            </a:pPr>
            <a:r>
              <a:rPr lang="en-US" kern="0" dirty="0">
                <a:ln>
                  <a:solidFill>
                    <a:srgbClr val="FFFFFF">
                      <a:alpha val="0"/>
                    </a:srgbClr>
                  </a:solidFill>
                </a:ln>
                <a:solidFill>
                  <a:srgbClr val="008272"/>
                </a:solidFill>
                <a:latin typeface="Segoe UI"/>
                <a:ea typeface="Segoe UI" pitchFamily="34" charset="0"/>
                <a:cs typeface="Segoe UI" pitchFamily="34" charset="0"/>
              </a:rPr>
              <a:t>Naive Bayes</a:t>
            </a:r>
          </a:p>
          <a:p>
            <a:pPr marL="925340" lvl="2" indent="-457025" defTabSz="931775">
              <a:buFont typeface="Arial" panose="020B0604020202020204" pitchFamily="34" charset="0"/>
              <a:buChar char="•"/>
              <a:tabLst>
                <a:tab pos="658243" algn="l"/>
              </a:tabLst>
            </a:pPr>
            <a:r>
              <a:rPr lang="en-US" kern="0" dirty="0" err="1">
                <a:ln>
                  <a:solidFill>
                    <a:srgbClr val="FFFFFF">
                      <a:alpha val="0"/>
                    </a:srgbClr>
                  </a:solidFill>
                </a:ln>
                <a:solidFill>
                  <a:srgbClr val="008272"/>
                </a:solidFill>
                <a:latin typeface="Segoe UI"/>
                <a:ea typeface="Segoe UI" pitchFamily="34" charset="0"/>
                <a:cs typeface="Segoe UI" pitchFamily="34" charset="0"/>
              </a:rPr>
              <a:t>KMeans</a:t>
            </a:r>
            <a:endParaRPr lang="en-US" kern="0" dirty="0">
              <a:ln>
                <a:solidFill>
                  <a:srgbClr val="FFFFFF">
                    <a:alpha val="0"/>
                  </a:srgbClr>
                </a:solidFill>
              </a:ln>
              <a:solidFill>
                <a:srgbClr val="008272"/>
              </a:solidFill>
              <a:latin typeface="Segoe UI"/>
              <a:ea typeface="Segoe UI" pitchFamily="34" charset="0"/>
              <a:cs typeface="Segoe UI" pitchFamily="34" charset="0"/>
            </a:endParaRPr>
          </a:p>
          <a:p>
            <a:pPr marL="925340" lvl="2" indent="-457025" defTabSz="931775">
              <a:buFont typeface="Arial" panose="020B0604020202020204" pitchFamily="34" charset="0"/>
              <a:buChar char="•"/>
              <a:tabLst>
                <a:tab pos="658243" algn="l"/>
              </a:tabLst>
            </a:pPr>
            <a:r>
              <a:rPr lang="en-US" kern="0" dirty="0">
                <a:ln>
                  <a:solidFill>
                    <a:srgbClr val="FFFFFF">
                      <a:alpha val="0"/>
                    </a:srgbClr>
                  </a:solidFill>
                </a:ln>
                <a:solidFill>
                  <a:srgbClr val="008272"/>
                </a:solidFill>
                <a:latin typeface="Segoe UI"/>
                <a:ea typeface="Segoe UI" pitchFamily="34" charset="0"/>
                <a:cs typeface="Segoe UI" pitchFamily="34" charset="0"/>
              </a:rPr>
              <a:t>Logistic Regression</a:t>
            </a:r>
          </a:p>
          <a:p>
            <a:pPr marL="925340" lvl="2" indent="-457025" defTabSz="931775">
              <a:buFont typeface="Arial" panose="020B0604020202020204" pitchFamily="34" charset="0"/>
              <a:buChar char="•"/>
              <a:tabLst>
                <a:tab pos="658243" algn="l"/>
              </a:tabLst>
            </a:pPr>
            <a:r>
              <a:rPr lang="en-US" kern="0" dirty="0">
                <a:ln>
                  <a:solidFill>
                    <a:srgbClr val="FFFFFF">
                      <a:alpha val="0"/>
                    </a:srgbClr>
                  </a:solidFill>
                </a:ln>
                <a:solidFill>
                  <a:srgbClr val="008272"/>
                </a:solidFill>
                <a:latin typeface="Segoe UI"/>
                <a:ea typeface="Segoe UI" pitchFamily="34" charset="0"/>
                <a:cs typeface="Segoe UI" pitchFamily="34" charset="0"/>
              </a:rPr>
              <a:t>Gradient Boosted Tree</a:t>
            </a:r>
          </a:p>
          <a:p>
            <a:pPr marL="925340" lvl="2" indent="-457025" defTabSz="931775">
              <a:buFont typeface="Arial" panose="020B0604020202020204" pitchFamily="34" charset="0"/>
              <a:buChar char="•"/>
              <a:tabLst>
                <a:tab pos="658243" algn="l"/>
              </a:tabLst>
            </a:pPr>
            <a:r>
              <a:rPr lang="en-US" kern="0" dirty="0">
                <a:ln>
                  <a:solidFill>
                    <a:srgbClr val="FFFFFF">
                      <a:alpha val="0"/>
                    </a:srgbClr>
                  </a:solidFill>
                </a:ln>
                <a:solidFill>
                  <a:srgbClr val="008272"/>
                </a:solidFill>
                <a:latin typeface="Segoe UI"/>
                <a:ea typeface="Segoe UI" pitchFamily="34" charset="0"/>
                <a:cs typeface="Segoe UI" pitchFamily="34" charset="0"/>
              </a:rPr>
              <a:t>Random Forest </a:t>
            </a:r>
          </a:p>
          <a:p>
            <a:pPr marL="925340" lvl="2" indent="-457025" defTabSz="931775">
              <a:buFont typeface="Arial" panose="020B0604020202020204" pitchFamily="34" charset="0"/>
              <a:buChar char="•"/>
              <a:tabLst>
                <a:tab pos="658243" algn="l"/>
              </a:tabLst>
            </a:pPr>
            <a:r>
              <a:rPr lang="en-US" kern="0" dirty="0">
                <a:ln>
                  <a:solidFill>
                    <a:srgbClr val="FFFFFF">
                      <a:alpha val="0"/>
                    </a:srgbClr>
                  </a:solidFill>
                </a:ln>
                <a:solidFill>
                  <a:srgbClr val="008272"/>
                </a:solidFill>
                <a:latin typeface="Segoe UI"/>
                <a:ea typeface="Segoe UI" pitchFamily="34" charset="0"/>
                <a:cs typeface="Segoe UI" pitchFamily="34" charset="0"/>
              </a:rPr>
              <a:t>… others</a:t>
            </a:r>
          </a:p>
        </p:txBody>
      </p:sp>
      <p:sp>
        <p:nvSpPr>
          <p:cNvPr id="5" name="Slide Number Placeholder 4"/>
          <p:cNvSpPr txBox="1">
            <a:spLocks/>
          </p:cNvSpPr>
          <p:nvPr/>
        </p:nvSpPr>
        <p:spPr>
          <a:xfrm>
            <a:off x="11739990" y="6583389"/>
            <a:ext cx="451144" cy="274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fld id="{8A026B77-004C-4522-ACB4-7F5D94677171}" type="slidenum">
              <a:rPr lang="en-US" sz="1200">
                <a:solidFill>
                  <a:srgbClr val="000000"/>
                </a:solidFill>
                <a:latin typeface="Segoe UI"/>
              </a:rPr>
              <a:pPr defTabSz="914225"/>
              <a:t>21</a:t>
            </a:fld>
            <a:endParaRPr lang="en-US" sz="1200">
              <a:solidFill>
                <a:srgbClr val="000000"/>
              </a:solidFill>
              <a:latin typeface="Segoe UI"/>
            </a:endParaRPr>
          </a:p>
        </p:txBody>
      </p:sp>
    </p:spTree>
    <p:extLst>
      <p:ext uri="{BB962C8B-B14F-4D97-AF65-F5344CB8AC3E}">
        <p14:creationId xmlns:p14="http://schemas.microsoft.com/office/powerpoint/2010/main" val="25666971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 calcmode="lin" valueType="num">
                                      <p:cBhvr additive="base">
                                        <p:cTn id="3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anim calcmode="lin" valueType="num">
                                      <p:cBhvr additive="base">
                                        <p:cTn id="41"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7">
                                            <p:txEl>
                                              <p:pRg st="8" end="8"/>
                                            </p:txEl>
                                          </p:spTgt>
                                        </p:tgtEl>
                                        <p:attrNameLst>
                                          <p:attrName>style.visibility</p:attrName>
                                        </p:attrNameLst>
                                      </p:cBhvr>
                                      <p:to>
                                        <p:strVal val="visible"/>
                                      </p:to>
                                    </p:set>
                                    <p:anim calcmode="lin" valueType="num">
                                      <p:cBhvr additive="base">
                                        <p:cTn id="45"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7">
                                            <p:txEl>
                                              <p:pRg st="9" end="9"/>
                                            </p:txEl>
                                          </p:spTgt>
                                        </p:tgtEl>
                                        <p:attrNameLst>
                                          <p:attrName>style.visibility</p:attrName>
                                        </p:attrNameLst>
                                      </p:cBhvr>
                                      <p:to>
                                        <p:strVal val="visible"/>
                                      </p:to>
                                    </p:set>
                                    <p:anim calcmode="lin" valueType="num">
                                      <p:cBhvr additive="base">
                                        <p:cTn id="49"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7">
                                            <p:txEl>
                                              <p:pRg st="10" end="10"/>
                                            </p:txEl>
                                          </p:spTgt>
                                        </p:tgtEl>
                                        <p:attrNameLst>
                                          <p:attrName>style.visibility</p:attrName>
                                        </p:attrNameLst>
                                      </p:cBhvr>
                                      <p:to>
                                        <p:strVal val="visible"/>
                                      </p:to>
                                    </p:set>
                                    <p:anim calcmode="lin" valueType="num">
                                      <p:cBhvr additive="base">
                                        <p:cTn id="53"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7">
                                            <p:txEl>
                                              <p:pRg st="11" end="11"/>
                                            </p:txEl>
                                          </p:spTgt>
                                        </p:tgtEl>
                                        <p:attrNameLst>
                                          <p:attrName>style.visibility</p:attrName>
                                        </p:attrNameLst>
                                      </p:cBhvr>
                                      <p:to>
                                        <p:strVal val="visible"/>
                                      </p:to>
                                    </p:set>
                                    <p:anim calcmode="lin" valueType="num">
                                      <p:cBhvr additive="base">
                                        <p:cTn id="57"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7">
                                            <p:txEl>
                                              <p:pRg st="12" end="12"/>
                                            </p:txEl>
                                          </p:spTgt>
                                        </p:tgtEl>
                                        <p:attrNameLst>
                                          <p:attrName>style.visibility</p:attrName>
                                        </p:attrNameLst>
                                      </p:cBhvr>
                                      <p:to>
                                        <p:strVal val="visible"/>
                                      </p:to>
                                    </p:set>
                                    <p:anim calcmode="lin" valueType="num">
                                      <p:cBhvr additive="base">
                                        <p:cTn id="61"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12" end="12"/>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7">
                                            <p:txEl>
                                              <p:pRg st="13" end="13"/>
                                            </p:txEl>
                                          </p:spTgt>
                                        </p:tgtEl>
                                        <p:attrNameLst>
                                          <p:attrName>style.visibility</p:attrName>
                                        </p:attrNameLst>
                                      </p:cBhvr>
                                      <p:to>
                                        <p:strVal val="visible"/>
                                      </p:to>
                                    </p:set>
                                    <p:anim calcmode="lin" valueType="num">
                                      <p:cBhvr additive="base">
                                        <p:cTn id="65"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7">
                                            <p:txEl>
                                              <p:pRg st="13" end="13"/>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7">
                                            <p:txEl>
                                              <p:pRg st="14" end="14"/>
                                            </p:txEl>
                                          </p:spTgt>
                                        </p:tgtEl>
                                        <p:attrNameLst>
                                          <p:attrName>style.visibility</p:attrName>
                                        </p:attrNameLst>
                                      </p:cBhvr>
                                      <p:to>
                                        <p:strVal val="visible"/>
                                      </p:to>
                                    </p:set>
                                    <p:anim calcmode="lin" valueType="num">
                                      <p:cBhvr additive="base">
                                        <p:cTn id="69"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7">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866" y="971"/>
            <a:ext cx="12190271" cy="1394241"/>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7388" y="290404"/>
            <a:ext cx="11813966" cy="899409"/>
          </a:xfrm>
          <a:prstGeom prst="rect">
            <a:avLst/>
          </a:prstGeom>
        </p:spPr>
        <p:txBody>
          <a:bodyPr vert="horz" wrap="square" lIns="146284" tIns="91427" rIns="146284" bIns="91427"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defTabSz="913330"/>
            <a:r>
              <a:rPr lang="en-US" altLang="zh-CN" sz="4709" b="1" spc="0">
                <a:ln>
                  <a:noFill/>
                </a:ln>
                <a:solidFill>
                  <a:srgbClr val="FFFFFF"/>
                </a:solidFill>
                <a:latin typeface="Courier New" panose="02070309020205020404" pitchFamily="49" charset="0"/>
                <a:ea typeface="Segoe UI" pitchFamily="34" charset="0"/>
                <a:cs typeface="Courier New" panose="02070309020205020404" pitchFamily="49" charset="0"/>
              </a:rPr>
              <a:t>sparklyr</a:t>
            </a:r>
            <a:r>
              <a:rPr lang="en-US" altLang="zh-CN" sz="4709" b="1" spc="0">
                <a:ln>
                  <a:noFill/>
                </a:ln>
                <a:solidFill>
                  <a:srgbClr val="FFFFFF"/>
                </a:solidFill>
                <a:latin typeface="Segoe UI Light"/>
                <a:ea typeface="Segoe UI" pitchFamily="34" charset="0"/>
              </a:rPr>
              <a:t>: R interface for Apache Spark </a:t>
            </a:r>
            <a:endParaRPr lang="en-US" sz="4709" b="1">
              <a:solidFill>
                <a:srgbClr val="FFFFFF"/>
              </a:solidFill>
              <a:latin typeface="Segoe UI Light"/>
            </a:endParaRPr>
          </a:p>
        </p:txBody>
      </p:sp>
      <p:pic>
        <p:nvPicPr>
          <p:cNvPr id="1026" name="Picture 2" descr="http://spark.rstudio.com/images/sparklyr-illust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49" y="2504763"/>
            <a:ext cx="5581783" cy="302091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476534" y="6530603"/>
            <a:ext cx="1949573" cy="246221"/>
          </a:xfrm>
          <a:prstGeom prst="rect">
            <a:avLst/>
          </a:prstGeom>
          <a:noFill/>
        </p:spPr>
        <p:txBody>
          <a:bodyPr wrap="none" rtlCol="0">
            <a:spAutoFit/>
          </a:bodyPr>
          <a:lstStyle/>
          <a:p>
            <a:pPr defTabSz="914225"/>
            <a:r>
              <a:rPr lang="en-US" sz="1000" b="1">
                <a:solidFill>
                  <a:srgbClr val="000000"/>
                </a:solidFill>
                <a:latin typeface="Segoe UI"/>
              </a:rPr>
              <a:t>Source</a:t>
            </a:r>
            <a:r>
              <a:rPr lang="en-US" sz="1000">
                <a:solidFill>
                  <a:srgbClr val="000000"/>
                </a:solidFill>
                <a:latin typeface="Segoe UI"/>
              </a:rPr>
              <a:t>: http://spark.rstudio.com/</a:t>
            </a:r>
          </a:p>
        </p:txBody>
      </p:sp>
      <p:sp>
        <p:nvSpPr>
          <p:cNvPr id="20" name="Content Placeholder 2"/>
          <p:cNvSpPr txBox="1">
            <a:spLocks/>
          </p:cNvSpPr>
          <p:nvPr/>
        </p:nvSpPr>
        <p:spPr>
          <a:xfrm>
            <a:off x="6134372" y="1649804"/>
            <a:ext cx="5914602" cy="516509"/>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080" indent="-336080" defTabSz="913330"/>
            <a:r>
              <a:rPr lang="en-US" sz="2600">
                <a:solidFill>
                  <a:srgbClr val="000000">
                    <a:lumMod val="75000"/>
                    <a:lumOff val="25000"/>
                  </a:srgbClr>
                </a:solidFill>
                <a:latin typeface="Segoe UI"/>
              </a:rPr>
              <a:t>Easy installation from CRAN</a:t>
            </a:r>
          </a:p>
        </p:txBody>
      </p:sp>
      <p:sp>
        <p:nvSpPr>
          <p:cNvPr id="25" name="Content Placeholder 2"/>
          <p:cNvSpPr txBox="1">
            <a:spLocks/>
          </p:cNvSpPr>
          <p:nvPr/>
        </p:nvSpPr>
        <p:spPr>
          <a:xfrm>
            <a:off x="6134372" y="5298678"/>
            <a:ext cx="5914602" cy="1428914"/>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080" indent="-336080" defTabSz="913330"/>
            <a:r>
              <a:rPr lang="en-US" sz="2600">
                <a:solidFill>
                  <a:srgbClr val="000000">
                    <a:lumMod val="75000"/>
                    <a:lumOff val="25000"/>
                  </a:srgbClr>
                </a:solidFill>
                <a:latin typeface="Segoe UI"/>
              </a:rPr>
              <a:t>Loads data into </a:t>
            </a:r>
            <a:r>
              <a:rPr lang="en-US" sz="2600" b="1" err="1">
                <a:solidFill>
                  <a:srgbClr val="0072C6">
                    <a:lumMod val="75000"/>
                  </a:srgbClr>
                </a:solidFill>
                <a:latin typeface="Courier New" panose="02070309020205020404" pitchFamily="49" charset="0"/>
                <a:cs typeface="Courier New" panose="02070309020205020404" pitchFamily="49" charset="0"/>
              </a:rPr>
              <a:t>SparkDataFrame</a:t>
            </a:r>
            <a:r>
              <a:rPr lang="en-US" sz="2600">
                <a:solidFill>
                  <a:srgbClr val="000000">
                    <a:lumMod val="75000"/>
                    <a:lumOff val="25000"/>
                  </a:srgbClr>
                </a:solidFill>
                <a:latin typeface="Segoe UI"/>
              </a:rPr>
              <a:t> from: local R data frames, Hive tables, CSV, JSON, and Parquet files.</a:t>
            </a:r>
          </a:p>
        </p:txBody>
      </p:sp>
      <p:sp>
        <p:nvSpPr>
          <p:cNvPr id="26" name="Content Placeholder 2"/>
          <p:cNvSpPr txBox="1">
            <a:spLocks/>
          </p:cNvSpPr>
          <p:nvPr/>
        </p:nvSpPr>
        <p:spPr>
          <a:xfrm>
            <a:off x="6096002" y="2847847"/>
            <a:ext cx="5914602" cy="781291"/>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080" indent="-336080" defTabSz="913330"/>
            <a:r>
              <a:rPr lang="en-US" sz="2600">
                <a:solidFill>
                  <a:srgbClr val="000000">
                    <a:lumMod val="75000"/>
                    <a:lumOff val="25000"/>
                  </a:srgbClr>
                </a:solidFill>
                <a:latin typeface="Segoe UI"/>
              </a:rPr>
              <a:t>Connect to both local instances of Spark and remote Spark clusters</a:t>
            </a:r>
          </a:p>
        </p:txBody>
      </p:sp>
      <p:pic>
        <p:nvPicPr>
          <p:cNvPr id="5" name="Picture 4"/>
          <p:cNvPicPr>
            <a:picLocks noChangeAspect="1"/>
          </p:cNvPicPr>
          <p:nvPr/>
        </p:nvPicPr>
        <p:blipFill>
          <a:blip r:embed="rId4"/>
          <a:stretch>
            <a:fillRect/>
          </a:stretch>
        </p:blipFill>
        <p:spPr>
          <a:xfrm>
            <a:off x="6431092" y="3775059"/>
            <a:ext cx="5321160" cy="131216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5"/>
          <a:stretch>
            <a:fillRect/>
          </a:stretch>
        </p:blipFill>
        <p:spPr>
          <a:xfrm>
            <a:off x="6601104" y="2166313"/>
            <a:ext cx="3361434" cy="45998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11" name="Slide Number Placeholder 4"/>
          <p:cNvSpPr txBox="1">
            <a:spLocks/>
          </p:cNvSpPr>
          <p:nvPr/>
        </p:nvSpPr>
        <p:spPr>
          <a:xfrm>
            <a:off x="11739990" y="6583389"/>
            <a:ext cx="451144" cy="274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fld id="{8A026B77-004C-4522-ACB4-7F5D94677171}" type="slidenum">
              <a:rPr lang="en-US" sz="1200">
                <a:solidFill>
                  <a:srgbClr val="000000"/>
                </a:solidFill>
                <a:latin typeface="Segoe UI"/>
              </a:rPr>
              <a:pPr defTabSz="914225"/>
              <a:t>22</a:t>
            </a:fld>
            <a:endParaRPr lang="en-US" sz="1200">
              <a:solidFill>
                <a:srgbClr val="000000"/>
              </a:solidFill>
              <a:latin typeface="Segoe UI"/>
            </a:endParaRPr>
          </a:p>
        </p:txBody>
      </p:sp>
    </p:spTree>
    <p:extLst>
      <p:ext uri="{BB962C8B-B14F-4D97-AF65-F5344CB8AC3E}">
        <p14:creationId xmlns:p14="http://schemas.microsoft.com/office/powerpoint/2010/main" val="14581859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866" y="971"/>
            <a:ext cx="12190271" cy="1394241"/>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7388" y="290404"/>
            <a:ext cx="11813966" cy="899409"/>
          </a:xfrm>
          <a:prstGeom prst="rect">
            <a:avLst/>
          </a:prstGeom>
        </p:spPr>
        <p:txBody>
          <a:bodyPr vert="horz" wrap="square" lIns="146284" tIns="91427" rIns="146284" bIns="91427"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defTabSz="913330"/>
            <a:r>
              <a:rPr lang="en-US" sz="4709" b="1" spc="0" err="1">
                <a:ln>
                  <a:noFill/>
                </a:ln>
                <a:solidFill>
                  <a:srgbClr val="FFFFFF"/>
                </a:solidFill>
                <a:latin typeface="Courier New" panose="02070309020205020404" pitchFamily="49" charset="0"/>
                <a:cs typeface="Courier New" panose="02070309020205020404" pitchFamily="49" charset="0"/>
              </a:rPr>
              <a:t>dplyr</a:t>
            </a:r>
            <a:r>
              <a:rPr lang="en-US" sz="4709" b="1" spc="0">
                <a:ln>
                  <a:noFill/>
                </a:ln>
                <a:solidFill>
                  <a:srgbClr val="FFFFFF"/>
                </a:solidFill>
                <a:latin typeface="Segoe UI Light"/>
              </a:rPr>
              <a:t> and ML in </a:t>
            </a:r>
            <a:r>
              <a:rPr lang="en-US" sz="4709" b="1" spc="0">
                <a:ln>
                  <a:noFill/>
                </a:ln>
                <a:solidFill>
                  <a:srgbClr val="FFFFFF"/>
                </a:solidFill>
                <a:latin typeface="Courier New" panose="02070309020205020404" pitchFamily="49" charset="0"/>
                <a:cs typeface="Courier New" panose="02070309020205020404" pitchFamily="49" charset="0"/>
              </a:rPr>
              <a:t>sparklyr</a:t>
            </a:r>
            <a:endParaRPr lang="en-US" sz="4709" b="1">
              <a:solidFill>
                <a:srgbClr val="FFFFFF"/>
              </a:solidFill>
              <a:latin typeface="Courier New" panose="02070309020205020404" pitchFamily="49" charset="0"/>
              <a:cs typeface="Courier New" panose="02070309020205020404" pitchFamily="49" charset="0"/>
            </a:endParaRPr>
          </a:p>
        </p:txBody>
      </p:sp>
      <p:sp>
        <p:nvSpPr>
          <p:cNvPr id="7" name="Content Placeholder 2"/>
          <p:cNvSpPr txBox="1">
            <a:spLocks/>
          </p:cNvSpPr>
          <p:nvPr/>
        </p:nvSpPr>
        <p:spPr>
          <a:xfrm>
            <a:off x="546354" y="4146767"/>
            <a:ext cx="11243786" cy="2667750"/>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080" indent="-336080" defTabSz="913330">
              <a:lnSpc>
                <a:spcPct val="150000"/>
              </a:lnSpc>
            </a:pPr>
            <a:r>
              <a:rPr lang="en-US" sz="2800">
                <a:solidFill>
                  <a:srgbClr val="000000">
                    <a:lumMod val="75000"/>
                    <a:lumOff val="25000"/>
                  </a:srgbClr>
                </a:solidFill>
                <a:latin typeface="Segoe UI"/>
              </a:rPr>
              <a:t>Includes 3 family of functions for machine learning pipeline</a:t>
            </a:r>
            <a:endParaRPr lang="en-US" sz="2000">
              <a:solidFill>
                <a:srgbClr val="000000">
                  <a:lumMod val="75000"/>
                  <a:lumOff val="25000"/>
                </a:srgbClr>
              </a:solidFill>
              <a:latin typeface="Segoe UI"/>
            </a:endParaRPr>
          </a:p>
          <a:p>
            <a:pPr marL="784187" lvl="2" indent="-224054" defTabSz="913330">
              <a:lnSpc>
                <a:spcPct val="150000"/>
              </a:lnSpc>
            </a:pPr>
            <a:r>
              <a:rPr lang="en-US" sz="1800" b="1">
                <a:solidFill>
                  <a:srgbClr val="0072C6">
                    <a:lumMod val="75000"/>
                  </a:srgbClr>
                </a:solidFill>
                <a:latin typeface="Courier New" panose="02070309020205020404" pitchFamily="49" charset="0"/>
                <a:cs typeface="Courier New" panose="02070309020205020404" pitchFamily="49" charset="0"/>
              </a:rPr>
              <a:t>ml_*</a:t>
            </a:r>
            <a:r>
              <a:rPr lang="en-US" sz="1800">
                <a:solidFill>
                  <a:srgbClr val="000000">
                    <a:lumMod val="75000"/>
                    <a:lumOff val="25000"/>
                  </a:srgbClr>
                </a:solidFill>
                <a:latin typeface="Segoe UI"/>
              </a:rPr>
              <a:t>: Machine learning algorithms for analyzing data provided by the </a:t>
            </a:r>
            <a:r>
              <a:rPr lang="en-US" sz="1800" u="sng">
                <a:solidFill>
                  <a:srgbClr val="000000">
                    <a:lumMod val="75000"/>
                    <a:lumOff val="25000"/>
                  </a:srgbClr>
                </a:solidFill>
                <a:latin typeface="Courier New" panose="02070309020205020404" pitchFamily="49" charset="0"/>
                <a:cs typeface="Courier New" panose="02070309020205020404" pitchFamily="49" charset="0"/>
              </a:rPr>
              <a:t>spark.ml</a:t>
            </a:r>
            <a:r>
              <a:rPr lang="en-US" sz="1800">
                <a:solidFill>
                  <a:srgbClr val="000000">
                    <a:lumMod val="75000"/>
                    <a:lumOff val="25000"/>
                  </a:srgbClr>
                </a:solidFill>
                <a:latin typeface="Courier New" panose="02070309020205020404" pitchFamily="49" charset="0"/>
                <a:cs typeface="Courier New" panose="02070309020205020404" pitchFamily="49" charset="0"/>
              </a:rPr>
              <a:t> </a:t>
            </a:r>
            <a:r>
              <a:rPr lang="en-US" sz="1800">
                <a:solidFill>
                  <a:srgbClr val="000000">
                    <a:lumMod val="75000"/>
                    <a:lumOff val="25000"/>
                  </a:srgbClr>
                </a:solidFill>
                <a:latin typeface="Segoe UI"/>
              </a:rPr>
              <a:t>package.</a:t>
            </a:r>
          </a:p>
          <a:p>
            <a:pPr marL="1232294" lvl="4" indent="-224054" defTabSz="913330">
              <a:lnSpc>
                <a:spcPct val="150000"/>
              </a:lnSpc>
            </a:pPr>
            <a:r>
              <a:rPr lang="en-US">
                <a:solidFill>
                  <a:srgbClr val="000000">
                    <a:lumMod val="75000"/>
                    <a:lumOff val="25000"/>
                  </a:srgbClr>
                </a:solidFill>
                <a:latin typeface="Segoe UI"/>
              </a:rPr>
              <a:t>K-Means, GLM, LR, Survival Regression, DT, RF, GBT, PCA, Naive-Bayes, Multilayer Perceptron, LDA</a:t>
            </a:r>
          </a:p>
          <a:p>
            <a:pPr marL="784187" lvl="2" indent="-224054" defTabSz="913330">
              <a:lnSpc>
                <a:spcPct val="150000"/>
              </a:lnSpc>
            </a:pPr>
            <a:r>
              <a:rPr lang="en-US" sz="1800" b="1">
                <a:solidFill>
                  <a:srgbClr val="0072C6">
                    <a:lumMod val="75000"/>
                  </a:srgbClr>
                </a:solidFill>
                <a:latin typeface="Courier New" panose="02070309020205020404" pitchFamily="49" charset="0"/>
                <a:cs typeface="Courier New" panose="02070309020205020404" pitchFamily="49" charset="0"/>
              </a:rPr>
              <a:t>ft_*</a:t>
            </a:r>
            <a:r>
              <a:rPr lang="en-US" sz="1800">
                <a:solidFill>
                  <a:srgbClr val="000000">
                    <a:lumMod val="75000"/>
                    <a:lumOff val="25000"/>
                  </a:srgbClr>
                </a:solidFill>
                <a:latin typeface="Segoe UI"/>
              </a:rPr>
              <a:t>: Feature transformers for manipulating individual features.</a:t>
            </a:r>
          </a:p>
          <a:p>
            <a:pPr marL="784187" lvl="2" indent="-224054" defTabSz="913330">
              <a:lnSpc>
                <a:spcPct val="150000"/>
              </a:lnSpc>
            </a:pPr>
            <a:r>
              <a:rPr lang="en-US" sz="1800" b="1">
                <a:solidFill>
                  <a:srgbClr val="0072C6">
                    <a:lumMod val="75000"/>
                  </a:srgbClr>
                </a:solidFill>
                <a:latin typeface="Courier New" panose="02070309020205020404" pitchFamily="49" charset="0"/>
                <a:cs typeface="Courier New" panose="02070309020205020404" pitchFamily="49" charset="0"/>
              </a:rPr>
              <a:t>sdf_*</a:t>
            </a:r>
            <a:r>
              <a:rPr lang="en-US" sz="1800">
                <a:solidFill>
                  <a:srgbClr val="000000">
                    <a:lumMod val="75000"/>
                    <a:lumOff val="25000"/>
                  </a:srgbClr>
                </a:solidFill>
                <a:latin typeface="Segoe UI"/>
              </a:rPr>
              <a:t>: Functions for manipulating </a:t>
            </a:r>
            <a:r>
              <a:rPr lang="en-US" sz="1800" u="sng">
                <a:solidFill>
                  <a:srgbClr val="000000">
                    <a:lumMod val="75000"/>
                    <a:lumOff val="25000"/>
                  </a:srgbClr>
                </a:solidFill>
                <a:latin typeface="Courier New" panose="02070309020205020404" pitchFamily="49" charset="0"/>
                <a:cs typeface="Courier New" panose="02070309020205020404" pitchFamily="49" charset="0"/>
              </a:rPr>
              <a:t>SparkDataFrames</a:t>
            </a:r>
            <a:r>
              <a:rPr lang="en-US" sz="1800">
                <a:solidFill>
                  <a:srgbClr val="000000">
                    <a:lumMod val="75000"/>
                    <a:lumOff val="25000"/>
                  </a:srgbClr>
                </a:solidFill>
                <a:latin typeface="Segoe UI"/>
              </a:rPr>
              <a:t>.</a:t>
            </a:r>
          </a:p>
        </p:txBody>
      </p:sp>
      <p:sp>
        <p:nvSpPr>
          <p:cNvPr id="11" name="Content Placeholder 2"/>
          <p:cNvSpPr txBox="1">
            <a:spLocks/>
          </p:cNvSpPr>
          <p:nvPr/>
        </p:nvSpPr>
        <p:spPr>
          <a:xfrm>
            <a:off x="546354" y="1600044"/>
            <a:ext cx="11109537" cy="966545"/>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080" indent="-336080" defTabSz="913330">
              <a:lnSpc>
                <a:spcPct val="150000"/>
              </a:lnSpc>
            </a:pPr>
            <a:r>
              <a:rPr lang="en-US" sz="2800">
                <a:solidFill>
                  <a:srgbClr val="000000">
                    <a:lumMod val="75000"/>
                    <a:lumOff val="25000"/>
                  </a:srgbClr>
                </a:solidFill>
                <a:latin typeface="Segoe UI"/>
              </a:rPr>
              <a:t>Provides a complete </a:t>
            </a:r>
            <a:r>
              <a:rPr lang="en-US" sz="2800" b="1">
                <a:solidFill>
                  <a:srgbClr val="0072C6">
                    <a:lumMod val="75000"/>
                  </a:srgbClr>
                </a:solidFill>
                <a:latin typeface="Courier New" panose="02070309020205020404" pitchFamily="49" charset="0"/>
                <a:cs typeface="Courier New" panose="02070309020205020404" pitchFamily="49" charset="0"/>
              </a:rPr>
              <a:t>dplyr</a:t>
            </a:r>
            <a:r>
              <a:rPr lang="en-US" sz="2800">
                <a:solidFill>
                  <a:srgbClr val="000000">
                    <a:lumMod val="75000"/>
                    <a:lumOff val="25000"/>
                  </a:srgbClr>
                </a:solidFill>
                <a:latin typeface="Segoe UI"/>
              </a:rPr>
              <a:t> backend for data manipulation, analysis and visualization</a:t>
            </a:r>
          </a:p>
        </p:txBody>
      </p:sp>
      <p:grpSp>
        <p:nvGrpSpPr>
          <p:cNvPr id="5" name="Group 4"/>
          <p:cNvGrpSpPr/>
          <p:nvPr/>
        </p:nvGrpSpPr>
        <p:grpSpPr>
          <a:xfrm>
            <a:off x="2567739" y="2539004"/>
            <a:ext cx="6385615" cy="1582107"/>
            <a:chOff x="2596114" y="2125815"/>
            <a:chExt cx="6386521" cy="1582332"/>
          </a:xfrm>
        </p:grpSpPr>
        <p:pic>
          <p:nvPicPr>
            <p:cNvPr id="20" name="Picture 19"/>
            <p:cNvPicPr>
              <a:picLocks noChangeAspect="1"/>
            </p:cNvPicPr>
            <p:nvPr/>
          </p:nvPicPr>
          <p:blipFill>
            <a:blip r:embed="rId3"/>
            <a:stretch>
              <a:fillRect/>
            </a:stretch>
          </p:blipFill>
          <p:spPr>
            <a:xfrm>
              <a:off x="2596114" y="2511287"/>
              <a:ext cx="6386521" cy="119686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4" name="Oval Callout 3"/>
            <p:cNvSpPr/>
            <p:nvPr/>
          </p:nvSpPr>
          <p:spPr bwMode="auto">
            <a:xfrm>
              <a:off x="6006544" y="2125815"/>
              <a:ext cx="1903016" cy="1022996"/>
            </a:xfrm>
            <a:prstGeom prst="wedgeEllipseCallout">
              <a:avLst>
                <a:gd name="adj1" fmla="val -52309"/>
                <a:gd name="adj2" fmla="val 4296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3200" b="1">
                  <a:solidFill>
                    <a:srgbClr val="FF6633"/>
                  </a:solidFill>
                  <a:latin typeface="Segoe UI Light"/>
                  <a:ea typeface="Segoe UI" pitchFamily="34" charset="0"/>
                  <a:cs typeface="Segoe UI" pitchFamily="34" charset="0"/>
                </a:rPr>
                <a:t>%&gt;%</a:t>
              </a:r>
            </a:p>
          </p:txBody>
        </p:sp>
      </p:grpSp>
      <p:sp>
        <p:nvSpPr>
          <p:cNvPr id="9" name="Slide Number Placeholder 4"/>
          <p:cNvSpPr txBox="1">
            <a:spLocks/>
          </p:cNvSpPr>
          <p:nvPr/>
        </p:nvSpPr>
        <p:spPr>
          <a:xfrm>
            <a:off x="11739990" y="6583389"/>
            <a:ext cx="451144" cy="274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fld id="{8A026B77-004C-4522-ACB4-7F5D94677171}" type="slidenum">
              <a:rPr lang="en-US" sz="1200">
                <a:solidFill>
                  <a:srgbClr val="000000"/>
                </a:solidFill>
                <a:latin typeface="Segoe UI"/>
              </a:rPr>
              <a:pPr defTabSz="914225"/>
              <a:t>23</a:t>
            </a:fld>
            <a:endParaRPr lang="en-US" sz="1200">
              <a:solidFill>
                <a:srgbClr val="000000"/>
              </a:solidFill>
              <a:latin typeface="Segoe UI"/>
            </a:endParaRPr>
          </a:p>
        </p:txBody>
      </p:sp>
    </p:spTree>
    <p:extLst>
      <p:ext uri="{BB962C8B-B14F-4D97-AF65-F5344CB8AC3E}">
        <p14:creationId xmlns:p14="http://schemas.microsoft.com/office/powerpoint/2010/main" val="13311321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marR="0" lvl="0" indent="-336145" algn="ctr" defTabSz="91410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Title 2"/>
          <p:cNvSpPr txBox="1">
            <a:spLocks/>
          </p:cNvSpPr>
          <p:nvPr/>
        </p:nvSpPr>
        <p:spPr>
          <a:xfrm>
            <a:off x="226555" y="289958"/>
            <a:ext cx="11815642"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marL="0" marR="0" lvl="0" indent="0" algn="l" defTabSz="913505" rtl="0" eaLnBrk="1" fontAlgn="base" latinLnBrk="0" hangingPunct="1">
              <a:lnSpc>
                <a:spcPct val="90000"/>
              </a:lnSpc>
              <a:spcBef>
                <a:spcPct val="0"/>
              </a:spcBef>
              <a:spcAft>
                <a:spcPct val="0"/>
              </a:spcAft>
              <a:buClrTx/>
              <a:buSzTx/>
              <a:buFontTx/>
              <a:buNone/>
              <a:tabLst/>
              <a:defRPr/>
            </a:pPr>
            <a:r>
              <a:rPr lang="en-US" sz="4710" b="1" spc="0" dirty="0">
                <a:ln>
                  <a:noFill/>
                </a:ln>
                <a:solidFill>
                  <a:srgbClr val="FFFFFF"/>
                </a:solidFill>
                <a:latin typeface="Segoe UI Light"/>
              </a:rPr>
              <a:t>What’s new in MRS 9.0?</a:t>
            </a:r>
            <a:endParaRPr kumimoji="0" lang="en-US" sz="4710" b="1" i="0" u="none" strike="noStrike" kern="1200" cap="none" spc="-100" normalizeH="0" baseline="0" noProof="0" dirty="0">
              <a:ln w="3175">
                <a:noFill/>
              </a:ln>
              <a:solidFill>
                <a:srgbClr val="FFFFFF"/>
              </a:solidFill>
              <a:effectLst/>
              <a:uLnTx/>
              <a:uFillTx/>
              <a:latin typeface="Courier New" panose="02070309020205020404" pitchFamily="49" charset="0"/>
              <a:ea typeface="ＭＳ Ｐゴシック" charset="0"/>
              <a:cs typeface="Courier New" panose="02070309020205020404" pitchFamily="49" charset="0"/>
            </a:endParaRPr>
          </a:p>
        </p:txBody>
      </p:sp>
      <p:sp>
        <p:nvSpPr>
          <p:cNvPr id="11" name="Content Placeholder 2"/>
          <p:cNvSpPr txBox="1">
            <a:spLocks/>
          </p:cNvSpPr>
          <p:nvPr/>
        </p:nvSpPr>
        <p:spPr>
          <a:xfrm>
            <a:off x="545566" y="1599784"/>
            <a:ext cx="11111113" cy="5121055"/>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nSpc>
                <a:spcPct val="100000"/>
              </a:lnSpc>
            </a:pPr>
            <a:r>
              <a:rPr lang="en-US" sz="2800" dirty="0" err="1">
                <a:latin typeface="+mn-lt"/>
              </a:rPr>
              <a:t>MicrosoftML</a:t>
            </a:r>
            <a:r>
              <a:rPr lang="en-US" sz="2800" dirty="0">
                <a:latin typeface="+mn-lt"/>
              </a:rPr>
              <a:t>: </a:t>
            </a:r>
          </a:p>
          <a:p>
            <a:pPr lvl="1">
              <a:lnSpc>
                <a:spcPct val="100000"/>
              </a:lnSpc>
            </a:pPr>
            <a:r>
              <a:rPr kumimoji="0" lang="en-US" sz="1800" i="0" u="none" strike="noStrike" kern="1200" cap="none" spc="0" normalizeH="0" baseline="0" noProof="0" dirty="0">
                <a:ln>
                  <a:noFill/>
                </a:ln>
                <a:solidFill>
                  <a:srgbClr val="000000">
                    <a:lumMod val="75000"/>
                    <a:lumOff val="25000"/>
                  </a:srgbClr>
                </a:solidFill>
                <a:effectLst/>
                <a:uLnTx/>
                <a:uFillTx/>
                <a:latin typeface="+mn-lt"/>
                <a:ea typeface="ＭＳ Ｐゴシック" charset="0"/>
              </a:rPr>
              <a:t>High-performance algorithms: </a:t>
            </a:r>
            <a:r>
              <a:rPr lang="en-US" sz="1800" b="1" dirty="0" err="1">
                <a:solidFill>
                  <a:srgbClr val="0072C6">
                    <a:lumMod val="75000"/>
                  </a:srgbClr>
                </a:solidFill>
                <a:latin typeface="Courier New" panose="02070309020205020404" pitchFamily="49" charset="0"/>
                <a:cs typeface="Courier New" panose="02070309020205020404" pitchFamily="49" charset="0"/>
              </a:rPr>
              <a:t>rxRastLiner</a:t>
            </a:r>
            <a:r>
              <a:rPr lang="en-US" sz="1800" b="1" dirty="0">
                <a:solidFill>
                  <a:srgbClr val="0072C6">
                    <a:lumMod val="75000"/>
                  </a:srgbClr>
                </a:solidFill>
                <a:latin typeface="Courier New" panose="02070309020205020404" pitchFamily="49" charset="0"/>
                <a:cs typeface="Courier New" panose="02070309020205020404" pitchFamily="49" charset="0"/>
              </a:rPr>
              <a:t>(), </a:t>
            </a:r>
            <a:r>
              <a:rPr lang="en-US" sz="1800" b="1" dirty="0" err="1">
                <a:solidFill>
                  <a:srgbClr val="0072C6">
                    <a:lumMod val="75000"/>
                  </a:srgbClr>
                </a:solidFill>
                <a:latin typeface="Courier New" panose="02070309020205020404" pitchFamily="49" charset="0"/>
                <a:cs typeface="Courier New" panose="02070309020205020404" pitchFamily="49" charset="0"/>
              </a:rPr>
              <a:t>rxOneClassSvm</a:t>
            </a:r>
            <a:r>
              <a:rPr lang="en-US" sz="1800" b="1" dirty="0">
                <a:solidFill>
                  <a:srgbClr val="0072C6">
                    <a:lumMod val="75000"/>
                  </a:srgbClr>
                </a:solidFill>
                <a:latin typeface="Courier New" panose="02070309020205020404" pitchFamily="49" charset="0"/>
                <a:cs typeface="Courier New" panose="02070309020205020404" pitchFamily="49" charset="0"/>
              </a:rPr>
              <a:t>(), </a:t>
            </a:r>
            <a:r>
              <a:rPr lang="en-US" sz="1800" b="1" dirty="0" err="1">
                <a:solidFill>
                  <a:srgbClr val="0072C6">
                    <a:lumMod val="75000"/>
                  </a:srgbClr>
                </a:solidFill>
                <a:latin typeface="Courier New" panose="02070309020205020404" pitchFamily="49" charset="0"/>
                <a:cs typeface="Courier New" panose="02070309020205020404" pitchFamily="49" charset="0"/>
              </a:rPr>
              <a:t>rxFastTrees</a:t>
            </a:r>
            <a:r>
              <a:rPr lang="en-US" sz="1800" b="1" dirty="0">
                <a:solidFill>
                  <a:srgbClr val="0072C6">
                    <a:lumMod val="75000"/>
                  </a:srgbClr>
                </a:solidFill>
                <a:latin typeface="Courier New" panose="02070309020205020404" pitchFamily="49" charset="0"/>
                <a:cs typeface="Courier New" panose="02070309020205020404" pitchFamily="49" charset="0"/>
              </a:rPr>
              <a:t>(), </a:t>
            </a:r>
            <a:r>
              <a:rPr lang="en-US" sz="1800" b="1" dirty="0" err="1">
                <a:solidFill>
                  <a:srgbClr val="0072C6">
                    <a:lumMod val="75000"/>
                  </a:srgbClr>
                </a:solidFill>
                <a:latin typeface="Courier New" panose="02070309020205020404" pitchFamily="49" charset="0"/>
                <a:cs typeface="Courier New" panose="02070309020205020404" pitchFamily="49" charset="0"/>
              </a:rPr>
              <a:t>rxFastForest</a:t>
            </a:r>
            <a:r>
              <a:rPr lang="en-US" sz="1800" b="1" dirty="0">
                <a:solidFill>
                  <a:srgbClr val="0072C6">
                    <a:lumMod val="75000"/>
                  </a:srgbClr>
                </a:solidFill>
                <a:latin typeface="Courier New" panose="02070309020205020404" pitchFamily="49" charset="0"/>
                <a:cs typeface="Courier New" panose="02070309020205020404" pitchFamily="49" charset="0"/>
              </a:rPr>
              <a:t>(), </a:t>
            </a:r>
            <a:r>
              <a:rPr lang="en-US" sz="1800" b="1" dirty="0" err="1">
                <a:solidFill>
                  <a:srgbClr val="0072C6">
                    <a:lumMod val="75000"/>
                  </a:srgbClr>
                </a:solidFill>
                <a:latin typeface="Courier New" panose="02070309020205020404" pitchFamily="49" charset="0"/>
                <a:cs typeface="Courier New" panose="02070309020205020404" pitchFamily="49" charset="0"/>
              </a:rPr>
              <a:t>rxNeuralNet</a:t>
            </a:r>
            <a:r>
              <a:rPr lang="en-US" sz="1800" b="1" dirty="0">
                <a:solidFill>
                  <a:srgbClr val="0072C6">
                    <a:lumMod val="75000"/>
                  </a:srgbClr>
                </a:solidFill>
                <a:latin typeface="Courier New" panose="02070309020205020404" pitchFamily="49" charset="0"/>
                <a:cs typeface="Courier New" panose="02070309020205020404" pitchFamily="49" charset="0"/>
              </a:rPr>
              <a:t>(), </a:t>
            </a:r>
            <a:r>
              <a:rPr lang="en-US" sz="1800" b="1" dirty="0" err="1">
                <a:solidFill>
                  <a:srgbClr val="0072C6">
                    <a:lumMod val="75000"/>
                  </a:srgbClr>
                </a:solidFill>
                <a:latin typeface="Courier New" panose="02070309020205020404" pitchFamily="49" charset="0"/>
                <a:cs typeface="Courier New" panose="02070309020205020404" pitchFamily="49" charset="0"/>
              </a:rPr>
              <a:t>rxLogisticRegression</a:t>
            </a:r>
            <a:r>
              <a:rPr lang="en-US" sz="1800" b="1" dirty="0">
                <a:solidFill>
                  <a:srgbClr val="0072C6">
                    <a:lumMod val="75000"/>
                  </a:srgbClr>
                </a:solidFill>
                <a:latin typeface="Courier New" panose="02070309020205020404" pitchFamily="49" charset="0"/>
                <a:cs typeface="Courier New" panose="02070309020205020404" pitchFamily="49" charset="0"/>
              </a:rPr>
              <a:t>()</a:t>
            </a:r>
          </a:p>
          <a:p>
            <a:pPr lvl="1">
              <a:lnSpc>
                <a:spcPct val="100000"/>
              </a:lnSpc>
            </a:pPr>
            <a:r>
              <a:rPr kumimoji="0" lang="en-US" sz="1800" i="0" u="none" strike="noStrike" kern="1200" cap="none" spc="0" normalizeH="0" baseline="0" noProof="0" dirty="0">
                <a:ln>
                  <a:noFill/>
                </a:ln>
                <a:solidFill>
                  <a:srgbClr val="000000">
                    <a:lumMod val="75000"/>
                    <a:lumOff val="25000"/>
                  </a:srgbClr>
                </a:solidFill>
                <a:effectLst/>
                <a:uLnTx/>
                <a:uFillTx/>
                <a:latin typeface="+mn-lt"/>
                <a:ea typeface="ＭＳ Ｐゴシック" charset="0"/>
              </a:rPr>
              <a:t>Available in: MRS for Windows, R Client for Windows, SQL Server R Services</a:t>
            </a:r>
          </a:p>
          <a:p>
            <a:pPr lvl="1">
              <a:lnSpc>
                <a:spcPct val="100000"/>
              </a:lnSpc>
            </a:pPr>
            <a:r>
              <a:rPr lang="en-US" sz="1800" dirty="0">
                <a:solidFill>
                  <a:srgbClr val="000000">
                    <a:lumMod val="75000"/>
                    <a:lumOff val="25000"/>
                  </a:srgbClr>
                </a:solidFill>
              </a:rPr>
              <a:t>Coming soon in Q1 2017: Linux, Hadoop and HDInsight</a:t>
            </a:r>
          </a:p>
          <a:p>
            <a:pPr>
              <a:lnSpc>
                <a:spcPct val="100000"/>
              </a:lnSpc>
            </a:pPr>
            <a:r>
              <a:rPr lang="en-US" sz="2800" dirty="0">
                <a:solidFill>
                  <a:srgbClr val="000000">
                    <a:lumMod val="75000"/>
                    <a:lumOff val="25000"/>
                  </a:srgbClr>
                </a:solidFill>
                <a:latin typeface="+mn-lt"/>
              </a:rPr>
              <a:t>mrsdeploy (Operationalization): </a:t>
            </a:r>
            <a:endParaRPr lang="en-US" sz="1232" dirty="0">
              <a:solidFill>
                <a:srgbClr val="000000">
                  <a:lumMod val="75000"/>
                  <a:lumOff val="25000"/>
                </a:srgbClr>
              </a:solidFill>
              <a:latin typeface="+mn-lt"/>
            </a:endParaRPr>
          </a:p>
          <a:p>
            <a:pPr lvl="1">
              <a:lnSpc>
                <a:spcPct val="100000"/>
              </a:lnSpc>
            </a:pPr>
            <a:r>
              <a:rPr lang="en-US" sz="1800" dirty="0">
                <a:solidFill>
                  <a:srgbClr val="000000">
                    <a:lumMod val="75000"/>
                    <a:lumOff val="25000"/>
                  </a:srgbClr>
                </a:solidFill>
              </a:rPr>
              <a:t>Provides remote execution on a MRS 9.0 instance</a:t>
            </a:r>
          </a:p>
          <a:p>
            <a:pPr lvl="1">
              <a:lnSpc>
                <a:spcPct val="100000"/>
              </a:lnSpc>
            </a:pPr>
            <a:r>
              <a:rPr lang="en-US" sz="1800" dirty="0">
                <a:solidFill>
                  <a:srgbClr val="000000">
                    <a:lumMod val="75000"/>
                    <a:lumOff val="25000"/>
                  </a:srgbClr>
                </a:solidFill>
                <a:latin typeface="+mn-lt"/>
              </a:rPr>
              <a:t>Publishes and manages web services</a:t>
            </a:r>
          </a:p>
          <a:p>
            <a:pPr>
              <a:lnSpc>
                <a:spcPct val="100000"/>
              </a:lnSpc>
            </a:pPr>
            <a:r>
              <a:rPr lang="en-US" sz="2800" dirty="0" err="1">
                <a:solidFill>
                  <a:srgbClr val="000000">
                    <a:lumMod val="75000"/>
                    <a:lumOff val="25000"/>
                  </a:srgbClr>
                </a:solidFill>
                <a:latin typeface="+mn-lt"/>
              </a:rPr>
              <a:t>RevoScaleR</a:t>
            </a:r>
            <a:r>
              <a:rPr lang="en-US" sz="2800" dirty="0">
                <a:solidFill>
                  <a:srgbClr val="000000">
                    <a:lumMod val="75000"/>
                    <a:lumOff val="25000"/>
                  </a:srgbClr>
                </a:solidFill>
                <a:latin typeface="+mn-lt"/>
              </a:rPr>
              <a:t>:</a:t>
            </a:r>
          </a:p>
          <a:p>
            <a:pPr lvl="1">
              <a:lnSpc>
                <a:spcPct val="100000"/>
              </a:lnSpc>
            </a:pPr>
            <a:r>
              <a:rPr lang="en-US" sz="1800" dirty="0">
                <a:solidFill>
                  <a:srgbClr val="000000">
                    <a:lumMod val="75000"/>
                    <a:lumOff val="25000"/>
                  </a:srgbClr>
                </a:solidFill>
              </a:rPr>
              <a:t>New data source: </a:t>
            </a:r>
            <a:r>
              <a:rPr lang="en-US" sz="1800" b="1" dirty="0" err="1">
                <a:solidFill>
                  <a:srgbClr val="0072C6">
                    <a:lumMod val="75000"/>
                  </a:srgbClr>
                </a:solidFill>
                <a:latin typeface="Courier New" panose="02070309020205020404" pitchFamily="49" charset="0"/>
                <a:cs typeface="Courier New" panose="02070309020205020404" pitchFamily="49" charset="0"/>
              </a:rPr>
              <a:t>RxHiveData</a:t>
            </a:r>
            <a:r>
              <a:rPr lang="en-US" sz="1800" b="1" dirty="0">
                <a:solidFill>
                  <a:srgbClr val="0072C6">
                    <a:lumMod val="75000"/>
                  </a:srgbClr>
                </a:solidFill>
                <a:latin typeface="Courier New" panose="02070309020205020404" pitchFamily="49" charset="0"/>
                <a:cs typeface="Courier New" panose="02070309020205020404" pitchFamily="49" charset="0"/>
              </a:rPr>
              <a:t>(), </a:t>
            </a:r>
            <a:r>
              <a:rPr lang="en-US" sz="1800" b="1" dirty="0" err="1">
                <a:solidFill>
                  <a:srgbClr val="0072C6">
                    <a:lumMod val="75000"/>
                  </a:srgbClr>
                </a:solidFill>
                <a:latin typeface="Courier New" panose="02070309020205020404" pitchFamily="49" charset="0"/>
                <a:cs typeface="Courier New" panose="02070309020205020404" pitchFamily="49" charset="0"/>
              </a:rPr>
              <a:t>RxParquetData</a:t>
            </a:r>
            <a:r>
              <a:rPr lang="en-US" sz="1800" b="1" dirty="0">
                <a:solidFill>
                  <a:srgbClr val="0072C6">
                    <a:lumMod val="75000"/>
                  </a:srgbClr>
                </a:solidFill>
                <a:latin typeface="Courier New" panose="02070309020205020404" pitchFamily="49" charset="0"/>
                <a:cs typeface="Courier New" panose="02070309020205020404" pitchFamily="49" charset="0"/>
              </a:rPr>
              <a:t>()</a:t>
            </a:r>
          </a:p>
          <a:p>
            <a:pPr lvl="1">
              <a:lnSpc>
                <a:spcPct val="100000"/>
              </a:lnSpc>
            </a:pPr>
            <a:r>
              <a:rPr lang="en-US" sz="1800" dirty="0">
                <a:solidFill>
                  <a:srgbClr val="000000">
                    <a:lumMod val="75000"/>
                    <a:lumOff val="25000"/>
                  </a:srgbClr>
                </a:solidFill>
                <a:latin typeface="+mn-lt"/>
              </a:rPr>
              <a:t>N</a:t>
            </a:r>
            <a:r>
              <a:rPr lang="en-US" sz="1800" dirty="0">
                <a:solidFill>
                  <a:srgbClr val="000000">
                    <a:lumMod val="75000"/>
                    <a:lumOff val="25000"/>
                  </a:srgbClr>
                </a:solidFill>
              </a:rPr>
              <a:t>ew persistent Spark connection: </a:t>
            </a:r>
            <a:r>
              <a:rPr lang="en-US" sz="1800" b="1" dirty="0" err="1">
                <a:solidFill>
                  <a:srgbClr val="0072C6">
                    <a:lumMod val="75000"/>
                  </a:srgbClr>
                </a:solidFill>
                <a:latin typeface="Courier New" panose="02070309020205020404" pitchFamily="49" charset="0"/>
                <a:cs typeface="Courier New" panose="02070309020205020404" pitchFamily="49" charset="0"/>
              </a:rPr>
              <a:t>rxSparkConnect</a:t>
            </a:r>
            <a:r>
              <a:rPr lang="en-US" sz="1800" b="1" dirty="0">
                <a:solidFill>
                  <a:srgbClr val="0072C6">
                    <a:lumMod val="75000"/>
                  </a:srgbClr>
                </a:solidFill>
                <a:latin typeface="Courier New" panose="02070309020205020404" pitchFamily="49" charset="0"/>
                <a:cs typeface="Courier New" panose="02070309020205020404" pitchFamily="49" charset="0"/>
              </a:rPr>
              <a:t>(), </a:t>
            </a:r>
            <a:r>
              <a:rPr lang="en-US" sz="1800" b="1" dirty="0" err="1">
                <a:solidFill>
                  <a:srgbClr val="0072C6">
                    <a:lumMod val="75000"/>
                  </a:srgbClr>
                </a:solidFill>
                <a:latin typeface="Courier New" panose="02070309020205020404" pitchFamily="49" charset="0"/>
                <a:cs typeface="Courier New" panose="02070309020205020404" pitchFamily="49" charset="0"/>
              </a:rPr>
              <a:t>rxSparkDisconnect</a:t>
            </a:r>
            <a:r>
              <a:rPr lang="en-US" sz="1800" b="1" dirty="0">
                <a:solidFill>
                  <a:srgbClr val="0072C6">
                    <a:lumMod val="75000"/>
                  </a:srgbClr>
                </a:solidFill>
                <a:latin typeface="Courier New" panose="02070309020205020404" pitchFamily="49" charset="0"/>
                <a:cs typeface="Courier New" panose="02070309020205020404" pitchFamily="49" charset="0"/>
              </a:rPr>
              <a:t>()</a:t>
            </a:r>
          </a:p>
          <a:p>
            <a:pPr lvl="1">
              <a:lnSpc>
                <a:spcPct val="100000"/>
              </a:lnSpc>
            </a:pPr>
            <a:r>
              <a:rPr lang="en-US" sz="1800" dirty="0">
                <a:solidFill>
                  <a:srgbClr val="000000">
                    <a:lumMod val="75000"/>
                    <a:lumOff val="25000"/>
                  </a:srgbClr>
                </a:solidFill>
              </a:rPr>
              <a:t>Manages data in Spark </a:t>
            </a:r>
            <a:r>
              <a:rPr lang="en-US" sz="1800" dirty="0" err="1">
                <a:solidFill>
                  <a:srgbClr val="000000">
                    <a:lumMod val="75000"/>
                    <a:lumOff val="25000"/>
                  </a:srgbClr>
                </a:solidFill>
              </a:rPr>
              <a:t>Dataframes</a:t>
            </a:r>
            <a:r>
              <a:rPr lang="en-US" sz="1800" dirty="0">
                <a:solidFill>
                  <a:srgbClr val="000000">
                    <a:lumMod val="75000"/>
                    <a:lumOff val="25000"/>
                  </a:srgbClr>
                </a:solidFill>
              </a:rPr>
              <a:t>: </a:t>
            </a:r>
            <a:r>
              <a:rPr lang="en-US" sz="1800" b="1" dirty="0" err="1">
                <a:solidFill>
                  <a:srgbClr val="0072C6">
                    <a:lumMod val="75000"/>
                  </a:srgbClr>
                </a:solidFill>
                <a:latin typeface="Courier New" panose="02070309020205020404" pitchFamily="49" charset="0"/>
                <a:cs typeface="Courier New" panose="02070309020205020404" pitchFamily="49" charset="0"/>
              </a:rPr>
              <a:t>rxSparkListData</a:t>
            </a:r>
            <a:r>
              <a:rPr lang="en-US" sz="1800" b="1" dirty="0">
                <a:solidFill>
                  <a:srgbClr val="0072C6">
                    <a:lumMod val="75000"/>
                  </a:srgbClr>
                </a:solidFill>
                <a:latin typeface="Courier New" panose="02070309020205020404" pitchFamily="49" charset="0"/>
                <a:cs typeface="Courier New" panose="02070309020205020404" pitchFamily="49" charset="0"/>
              </a:rPr>
              <a:t>(), </a:t>
            </a:r>
            <a:r>
              <a:rPr lang="en-US" sz="1800" b="1" dirty="0" err="1">
                <a:solidFill>
                  <a:srgbClr val="0072C6">
                    <a:lumMod val="75000"/>
                  </a:srgbClr>
                </a:solidFill>
                <a:latin typeface="Courier New" panose="02070309020205020404" pitchFamily="49" charset="0"/>
                <a:cs typeface="Courier New" panose="02070309020205020404" pitchFamily="49" charset="0"/>
              </a:rPr>
              <a:t>rxSparkRemoveData</a:t>
            </a:r>
            <a:r>
              <a:rPr lang="en-US" sz="1800" b="1" dirty="0">
                <a:solidFill>
                  <a:srgbClr val="0072C6">
                    <a:lumMod val="75000"/>
                  </a:srgbClr>
                </a:solidFill>
                <a:latin typeface="Courier New" panose="02070309020205020404" pitchFamily="49" charset="0"/>
                <a:cs typeface="Courier New" panose="02070309020205020404" pitchFamily="49" charset="0"/>
              </a:rPr>
              <a:t>()</a:t>
            </a:r>
          </a:p>
          <a:p>
            <a:pPr>
              <a:lnSpc>
                <a:spcPct val="100000"/>
              </a:lnSpc>
            </a:pPr>
            <a:r>
              <a:rPr lang="en-US" sz="2800" dirty="0">
                <a:solidFill>
                  <a:srgbClr val="000000">
                    <a:lumMod val="75000"/>
                    <a:lumOff val="25000"/>
                  </a:srgbClr>
                </a:solidFill>
                <a:latin typeface="+mn-lt"/>
              </a:rPr>
              <a:t>Supports Spark 1.6 and 2.x</a:t>
            </a:r>
          </a:p>
        </p:txBody>
      </p:sp>
    </p:spTree>
    <p:extLst>
      <p:ext uri="{BB962C8B-B14F-4D97-AF65-F5344CB8AC3E}">
        <p14:creationId xmlns:p14="http://schemas.microsoft.com/office/powerpoint/2010/main" val="3121142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 calcmode="lin" valueType="num">
                                      <p:cBhvr additive="base">
                                        <p:cTn id="11"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 calcmode="lin" valueType="num">
                                      <p:cBhvr additive="base">
                                        <p:cTn id="15"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 calcmode="lin" valueType="num">
                                      <p:cBhvr additive="base">
                                        <p:cTn id="19"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xEl>
                                              <p:pRg st="4" end="4"/>
                                            </p:txEl>
                                          </p:spTgt>
                                        </p:tgtEl>
                                        <p:attrNameLst>
                                          <p:attrName>style.visibility</p:attrName>
                                        </p:attrNameLst>
                                      </p:cBhvr>
                                      <p:to>
                                        <p:strVal val="visible"/>
                                      </p:to>
                                    </p:set>
                                    <p:anim calcmode="lin" valueType="num">
                                      <p:cBhvr additive="base">
                                        <p:cTn id="25"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
                                            <p:txEl>
                                              <p:pRg st="5" end="5"/>
                                            </p:txEl>
                                          </p:spTgt>
                                        </p:tgtEl>
                                        <p:attrNameLst>
                                          <p:attrName>style.visibility</p:attrName>
                                        </p:attrNameLst>
                                      </p:cBhvr>
                                      <p:to>
                                        <p:strVal val="visible"/>
                                      </p:to>
                                    </p:set>
                                    <p:anim calcmode="lin" valueType="num">
                                      <p:cBhvr additive="base">
                                        <p:cTn id="29"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1">
                                            <p:txEl>
                                              <p:pRg st="6" end="6"/>
                                            </p:txEl>
                                          </p:spTgt>
                                        </p:tgtEl>
                                        <p:attrNameLst>
                                          <p:attrName>style.visibility</p:attrName>
                                        </p:attrNameLst>
                                      </p:cBhvr>
                                      <p:to>
                                        <p:strVal val="visible"/>
                                      </p:to>
                                    </p:set>
                                    <p:anim calcmode="lin" valueType="num">
                                      <p:cBhvr additive="base">
                                        <p:cTn id="33"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1">
                                            <p:txEl>
                                              <p:pRg st="7" end="7"/>
                                            </p:txEl>
                                          </p:spTgt>
                                        </p:tgtEl>
                                        <p:attrNameLst>
                                          <p:attrName>style.visibility</p:attrName>
                                        </p:attrNameLst>
                                      </p:cBhvr>
                                      <p:to>
                                        <p:strVal val="visible"/>
                                      </p:to>
                                    </p:set>
                                    <p:anim calcmode="lin" valueType="num">
                                      <p:cBhvr additive="base">
                                        <p:cTn id="39"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1">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1">
                                            <p:txEl>
                                              <p:pRg st="8" end="8"/>
                                            </p:txEl>
                                          </p:spTgt>
                                        </p:tgtEl>
                                        <p:attrNameLst>
                                          <p:attrName>style.visibility</p:attrName>
                                        </p:attrNameLst>
                                      </p:cBhvr>
                                      <p:to>
                                        <p:strVal val="visible"/>
                                      </p:to>
                                    </p:set>
                                    <p:anim calcmode="lin" valueType="num">
                                      <p:cBhvr additive="base">
                                        <p:cTn id="43"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1">
                                            <p:txEl>
                                              <p:pRg st="9" end="9"/>
                                            </p:txEl>
                                          </p:spTgt>
                                        </p:tgtEl>
                                        <p:attrNameLst>
                                          <p:attrName>style.visibility</p:attrName>
                                        </p:attrNameLst>
                                      </p:cBhvr>
                                      <p:to>
                                        <p:strVal val="visible"/>
                                      </p:to>
                                    </p:set>
                                    <p:anim calcmode="lin" valueType="num">
                                      <p:cBhvr additive="base">
                                        <p:cTn id="47"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1">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1">
                                            <p:txEl>
                                              <p:pRg st="10" end="10"/>
                                            </p:txEl>
                                          </p:spTgt>
                                        </p:tgtEl>
                                        <p:attrNameLst>
                                          <p:attrName>style.visibility</p:attrName>
                                        </p:attrNameLst>
                                      </p:cBhvr>
                                      <p:to>
                                        <p:strVal val="visible"/>
                                      </p:to>
                                    </p:set>
                                    <p:anim calcmode="lin" valueType="num">
                                      <p:cBhvr additive="base">
                                        <p:cTn id="51"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1">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1">
                                            <p:txEl>
                                              <p:pRg st="11" end="11"/>
                                            </p:txEl>
                                          </p:spTgt>
                                        </p:tgtEl>
                                        <p:attrNameLst>
                                          <p:attrName>style.visibility</p:attrName>
                                        </p:attrNameLst>
                                      </p:cBhvr>
                                      <p:to>
                                        <p:strVal val="visible"/>
                                      </p:to>
                                    </p:set>
                                    <p:anim calcmode="lin" valueType="num">
                                      <p:cBhvr additive="base">
                                        <p:cTn id="57"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1">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77831A-B47A-4B3E-BA19-3B306E87BB74}"/>
              </a:ext>
            </a:extLst>
          </p:cNvPr>
          <p:cNvSpPr>
            <a:spLocks noGrp="1"/>
          </p:cNvSpPr>
          <p:nvPr>
            <p:ph type="body" sz="quarter" idx="10"/>
          </p:nvPr>
        </p:nvSpPr>
        <p:spPr>
          <a:xfrm>
            <a:off x="269240" y="1444360"/>
            <a:ext cx="11653523" cy="5205015"/>
          </a:xfrm>
        </p:spPr>
        <p:txBody>
          <a:bodyPr/>
          <a:lstStyle/>
          <a:p>
            <a:r>
              <a:rPr lang="en-US" dirty="0" err="1"/>
              <a:t>RevoScaleR</a:t>
            </a:r>
            <a:r>
              <a:rPr lang="en-US" dirty="0"/>
              <a:t>/</a:t>
            </a:r>
            <a:r>
              <a:rPr lang="en-US" dirty="0" err="1"/>
              <a:t>sparklyr</a:t>
            </a:r>
            <a:r>
              <a:rPr lang="en-US" dirty="0"/>
              <a:t>/</a:t>
            </a:r>
            <a:r>
              <a:rPr lang="en-US" dirty="0" err="1"/>
              <a:t>rsparkling</a:t>
            </a:r>
            <a:r>
              <a:rPr lang="en-US" dirty="0"/>
              <a:t>/H2O interoperation</a:t>
            </a:r>
          </a:p>
          <a:p>
            <a:r>
              <a:rPr lang="en-US" dirty="0" err="1"/>
              <a:t>MicrosoftML</a:t>
            </a:r>
            <a:r>
              <a:rPr lang="en-US" dirty="0"/>
              <a:t> on Linux and Spark</a:t>
            </a:r>
          </a:p>
          <a:p>
            <a:r>
              <a:rPr lang="en-US" dirty="0"/>
              <a:t>Pre-trained Image </a:t>
            </a:r>
            <a:r>
              <a:rPr lang="en-US" dirty="0" err="1"/>
              <a:t>Featurization</a:t>
            </a:r>
            <a:r>
              <a:rPr lang="en-US" dirty="0"/>
              <a:t> and Sentiment Analysis</a:t>
            </a:r>
          </a:p>
          <a:p>
            <a:r>
              <a:rPr lang="en-US" dirty="0"/>
              <a:t>Ensemble Modeling - </a:t>
            </a:r>
            <a:r>
              <a:rPr lang="en-US" dirty="0" err="1"/>
              <a:t>rxEnsemble</a:t>
            </a:r>
            <a:endParaRPr lang="en-US" dirty="0"/>
          </a:p>
          <a:p>
            <a:r>
              <a:rPr lang="en-US" dirty="0"/>
              <a:t>Grouped apply - fit “Many Models” – </a:t>
            </a:r>
            <a:r>
              <a:rPr lang="en-US" dirty="0" err="1"/>
              <a:t>rxExecBy</a:t>
            </a:r>
            <a:endParaRPr lang="en-US" dirty="0"/>
          </a:p>
          <a:p>
            <a:r>
              <a:rPr lang="en-US" dirty="0"/>
              <a:t>Join/Merge in Spark - </a:t>
            </a:r>
            <a:r>
              <a:rPr lang="en-US" dirty="0" err="1"/>
              <a:t>rxMerge</a:t>
            </a:r>
            <a:endParaRPr lang="en-US" dirty="0"/>
          </a:p>
        </p:txBody>
      </p:sp>
      <p:sp>
        <p:nvSpPr>
          <p:cNvPr id="3" name="Title 2">
            <a:extLst>
              <a:ext uri="{FF2B5EF4-FFF2-40B4-BE49-F238E27FC236}">
                <a16:creationId xmlns:a16="http://schemas.microsoft.com/office/drawing/2014/main" id="{40A7CD60-AE27-4333-BE93-ADAB41246B11}"/>
              </a:ext>
            </a:extLst>
          </p:cNvPr>
          <p:cNvSpPr>
            <a:spLocks noGrp="1"/>
          </p:cNvSpPr>
          <p:nvPr>
            <p:ph type="title"/>
          </p:nvPr>
        </p:nvSpPr>
        <p:spPr>
          <a:xfrm>
            <a:off x="496711" y="484632"/>
            <a:ext cx="10631537" cy="678124"/>
          </a:xfrm>
        </p:spPr>
        <p:txBody>
          <a:bodyPr>
            <a:normAutofit fontScale="90000"/>
          </a:bodyPr>
          <a:lstStyle/>
          <a:p>
            <a:r>
              <a:rPr lang="en-US" dirty="0"/>
              <a:t>New in R Server 9.1</a:t>
            </a:r>
          </a:p>
        </p:txBody>
      </p:sp>
    </p:spTree>
    <p:extLst>
      <p:ext uri="{BB962C8B-B14F-4D97-AF65-F5344CB8AC3E}">
        <p14:creationId xmlns:p14="http://schemas.microsoft.com/office/powerpoint/2010/main" val="4167562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ext uri="{D42A27DB-BD31-4B8C-83A1-F6EECF244321}">
                <p14:modId xmlns:p14="http://schemas.microsoft.com/office/powerpoint/2010/main" val="4281693093"/>
              </p:ext>
            </p:extLst>
          </p:nvPr>
        </p:nvGraphicFramePr>
        <p:xfrm>
          <a:off x="8868934" y="837086"/>
          <a:ext cx="3214910" cy="636484"/>
        </p:xfrm>
        <a:graphic>
          <a:graphicData uri="http://schemas.openxmlformats.org/drawingml/2006/table">
            <a:tbl>
              <a:tblPr firstRow="1">
                <a:tableStyleId>{5C22544A-7EE6-4342-B048-85BDC9FD1C3A}</a:tableStyleId>
              </a:tblPr>
              <a:tblGrid>
                <a:gridCol w="3214910">
                  <a:extLst>
                    <a:ext uri="{9D8B030D-6E8A-4147-A177-3AD203B41FA5}">
                      <a16:colId xmlns:a16="http://schemas.microsoft.com/office/drawing/2014/main" val="1509356709"/>
                    </a:ext>
                  </a:extLst>
                </a:gridCol>
              </a:tblGrid>
              <a:tr h="28207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t>Variable Selection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1121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rPr>
                        <a:t>Stepwise Regression</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bl>
          </a:graphicData>
        </a:graphic>
      </p:graphicFrame>
      <p:graphicFrame>
        <p:nvGraphicFramePr>
          <p:cNvPr id="44" name="Table 43"/>
          <p:cNvGraphicFramePr>
            <a:graphicFrameLocks noGrp="1"/>
          </p:cNvGraphicFramePr>
          <p:nvPr>
            <p:extLst>
              <p:ext uri="{D42A27DB-BD31-4B8C-83A1-F6EECF244321}">
                <p14:modId xmlns:p14="http://schemas.microsoft.com/office/powerpoint/2010/main" val="4266463220"/>
              </p:ext>
            </p:extLst>
          </p:nvPr>
        </p:nvGraphicFramePr>
        <p:xfrm>
          <a:off x="8881261" y="1492000"/>
          <a:ext cx="3214910" cy="909006"/>
        </p:xfrm>
        <a:graphic>
          <a:graphicData uri="http://schemas.openxmlformats.org/drawingml/2006/table">
            <a:tbl>
              <a:tblPr firstRow="1">
                <a:tableStyleId>{5C22544A-7EE6-4342-B048-85BDC9FD1C3A}</a:tableStyleId>
              </a:tblPr>
              <a:tblGrid>
                <a:gridCol w="3214910">
                  <a:extLst>
                    <a:ext uri="{9D8B030D-6E8A-4147-A177-3AD203B41FA5}">
                      <a16:colId xmlns:a16="http://schemas.microsoft.com/office/drawing/2014/main" val="1509356709"/>
                    </a:ext>
                  </a:extLst>
                </a:gridCol>
              </a:tblGrid>
              <a:tr h="28207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t>Simulation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11210">
                <a:tc>
                  <a:txBody>
                    <a:bodyPr/>
                    <a:lstStyle/>
                    <a:p>
                      <a:pPr marL="0" indent="0">
                        <a:buFont typeface="Wingdings" charset="2"/>
                        <a:buNone/>
                      </a:pPr>
                      <a:r>
                        <a:rPr lang="en-US" sz="1200">
                          <a:solidFill>
                            <a:schemeClr val="tx1"/>
                          </a:solidFill>
                        </a:rPr>
                        <a:t>Simulation (e.g. Monte Carlo)</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124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rPr>
                        <a:t>Parallel Random Number Generation </a:t>
                      </a:r>
                    </a:p>
                  </a:txBody>
                  <a:tcPr marL="89642" marR="89642" marT="44821" marB="44821" anchor="ctr"/>
                </a:tc>
                <a:extLst>
                  <a:ext uri="{0D108BD9-81ED-4DB2-BD59-A6C34878D82A}">
                    <a16:rowId xmlns:a16="http://schemas.microsoft.com/office/drawing/2014/main" val="831366528"/>
                  </a:ext>
                </a:extLst>
              </a:tr>
            </a:tbl>
          </a:graphicData>
        </a:graphic>
      </p:graphicFrame>
      <p:graphicFrame>
        <p:nvGraphicFramePr>
          <p:cNvPr id="54" name="Table 53"/>
          <p:cNvGraphicFramePr>
            <a:graphicFrameLocks noGrp="1"/>
          </p:cNvGraphicFramePr>
          <p:nvPr>
            <p:extLst>
              <p:ext uri="{D42A27DB-BD31-4B8C-83A1-F6EECF244321}">
                <p14:modId xmlns:p14="http://schemas.microsoft.com/office/powerpoint/2010/main" val="1943436148"/>
              </p:ext>
            </p:extLst>
          </p:nvPr>
        </p:nvGraphicFramePr>
        <p:xfrm>
          <a:off x="8906836" y="2454966"/>
          <a:ext cx="3214910" cy="636484"/>
        </p:xfrm>
        <a:graphic>
          <a:graphicData uri="http://schemas.openxmlformats.org/drawingml/2006/table">
            <a:tbl>
              <a:tblPr firstRow="1">
                <a:tableStyleId>{5C22544A-7EE6-4342-B048-85BDC9FD1C3A}</a:tableStyleId>
              </a:tblPr>
              <a:tblGrid>
                <a:gridCol w="3214910">
                  <a:extLst>
                    <a:ext uri="{9D8B030D-6E8A-4147-A177-3AD203B41FA5}">
                      <a16:colId xmlns:a16="http://schemas.microsoft.com/office/drawing/2014/main" val="1509356709"/>
                    </a:ext>
                  </a:extLst>
                </a:gridCol>
              </a:tblGrid>
              <a:tr h="28207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a:t>Cluster Analysis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1121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rPr>
                        <a:t>K-Means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bl>
          </a:graphicData>
        </a:graphic>
      </p:graphicFrame>
      <p:graphicFrame>
        <p:nvGraphicFramePr>
          <p:cNvPr id="56" name="Table 55"/>
          <p:cNvGraphicFramePr>
            <a:graphicFrameLocks noGrp="1"/>
          </p:cNvGraphicFramePr>
          <p:nvPr>
            <p:extLst>
              <p:ext uri="{D42A27DB-BD31-4B8C-83A1-F6EECF244321}">
                <p14:modId xmlns:p14="http://schemas.microsoft.com/office/powerpoint/2010/main" val="378089912"/>
              </p:ext>
            </p:extLst>
          </p:nvPr>
        </p:nvGraphicFramePr>
        <p:xfrm>
          <a:off x="8906836" y="3156670"/>
          <a:ext cx="3214910" cy="1454050"/>
        </p:xfrm>
        <a:graphic>
          <a:graphicData uri="http://schemas.openxmlformats.org/drawingml/2006/table">
            <a:tbl>
              <a:tblPr firstRow="1">
                <a:tableStyleId>{5C22544A-7EE6-4342-B048-85BDC9FD1C3A}</a:tableStyleId>
              </a:tblPr>
              <a:tblGrid>
                <a:gridCol w="3214910">
                  <a:extLst>
                    <a:ext uri="{9D8B030D-6E8A-4147-A177-3AD203B41FA5}">
                      <a16:colId xmlns:a16="http://schemas.microsoft.com/office/drawing/2014/main" val="1509356709"/>
                    </a:ext>
                  </a:extLst>
                </a:gridCol>
              </a:tblGrid>
              <a:tr h="28207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a:t>Classification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1121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Decision Trees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1121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Decision Forests</a:t>
                      </a:r>
                    </a:p>
                  </a:txBody>
                  <a:tcPr marL="89642" marR="89642" marT="44821" marB="44821" anchor="ctr"/>
                </a:tc>
                <a:extLst>
                  <a:ext uri="{0D108BD9-81ED-4DB2-BD59-A6C34878D82A}">
                    <a16:rowId xmlns:a16="http://schemas.microsoft.com/office/drawing/2014/main" val="831366528"/>
                  </a:ext>
                </a:extLst>
              </a:tr>
              <a:tr h="21871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Gradient Boosted Decision Trees</a:t>
                      </a:r>
                    </a:p>
                  </a:txBody>
                  <a:tcPr marL="89642" marR="89642" marT="44821" marB="44821" anchor="ctr">
                    <a:solidFill>
                      <a:srgbClr val="E7E7E9"/>
                    </a:solidFill>
                  </a:tcPr>
                </a:tc>
                <a:extLst>
                  <a:ext uri="{0D108BD9-81ED-4DB2-BD59-A6C34878D82A}">
                    <a16:rowId xmlns:a16="http://schemas.microsoft.com/office/drawing/2014/main" val="2711677655"/>
                  </a:ext>
                </a:extLst>
              </a:tr>
              <a:tr h="21121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rPr>
                        <a:t>Naïve Bayes</a:t>
                      </a:r>
                    </a:p>
                  </a:txBody>
                  <a:tcPr marL="89642" marR="89642" marT="44821" marB="44821" anchor="ctr">
                    <a:solidFill>
                      <a:srgbClr val="E7E7E9"/>
                    </a:solidFill>
                  </a:tcPr>
                </a:tc>
                <a:extLst>
                  <a:ext uri="{0D108BD9-81ED-4DB2-BD59-A6C34878D82A}">
                    <a16:rowId xmlns:a16="http://schemas.microsoft.com/office/drawing/2014/main" val="1919214337"/>
                  </a:ext>
                </a:extLst>
              </a:tr>
            </a:tbl>
          </a:graphicData>
        </a:graphic>
      </p:graphicFrame>
      <p:graphicFrame>
        <p:nvGraphicFramePr>
          <p:cNvPr id="58" name="Table 57"/>
          <p:cNvGraphicFramePr>
            <a:graphicFrameLocks noGrp="1"/>
          </p:cNvGraphicFramePr>
          <p:nvPr>
            <p:extLst>
              <p:ext uri="{D42A27DB-BD31-4B8C-83A1-F6EECF244321}">
                <p14:modId xmlns:p14="http://schemas.microsoft.com/office/powerpoint/2010/main" val="1766307111"/>
              </p:ext>
            </p:extLst>
          </p:nvPr>
        </p:nvGraphicFramePr>
        <p:xfrm>
          <a:off x="8906836" y="4675940"/>
          <a:ext cx="3214910" cy="1454050"/>
        </p:xfrm>
        <a:graphic>
          <a:graphicData uri="http://schemas.openxmlformats.org/drawingml/2006/table">
            <a:tbl>
              <a:tblPr firstRow="1">
                <a:tableStyleId>{5C22544A-7EE6-4342-B048-85BDC9FD1C3A}</a:tableStyleId>
              </a:tblPr>
              <a:tblGrid>
                <a:gridCol w="3214910">
                  <a:extLst>
                    <a:ext uri="{9D8B030D-6E8A-4147-A177-3AD203B41FA5}">
                      <a16:colId xmlns:a16="http://schemas.microsoft.com/office/drawing/2014/main" val="1509356709"/>
                    </a:ext>
                  </a:extLst>
                </a:gridCol>
              </a:tblGrid>
              <a:tr h="28207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t>Custom Parallel</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1121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err="1">
                          <a:solidFill>
                            <a:schemeClr val="tx1"/>
                          </a:solidFill>
                        </a:rPr>
                        <a:t>rxDataStep</a:t>
                      </a:r>
                      <a:endParaRPr lang="en-US" sz="1200">
                        <a:solidFill>
                          <a:schemeClr val="tx1"/>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1121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err="1">
                          <a:solidFill>
                            <a:schemeClr val="tx1"/>
                          </a:solidFill>
                        </a:rPr>
                        <a:t>rxExec</a:t>
                      </a:r>
                      <a:endParaRPr lang="en-US" sz="1200">
                        <a:solidFill>
                          <a:schemeClr val="tx1"/>
                        </a:solidFill>
                      </a:endParaRPr>
                    </a:p>
                  </a:txBody>
                  <a:tcPr marL="89642" marR="89642" marT="44821" marB="44821" anchor="ctr"/>
                </a:tc>
                <a:extLst>
                  <a:ext uri="{0D108BD9-81ED-4DB2-BD59-A6C34878D82A}">
                    <a16:rowId xmlns:a16="http://schemas.microsoft.com/office/drawing/2014/main" val="831366528"/>
                  </a:ext>
                </a:extLst>
              </a:tr>
              <a:tr h="21121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err="1">
                          <a:solidFill>
                            <a:schemeClr val="tx1"/>
                          </a:solidFill>
                        </a:rPr>
                        <a:t>rxExecBy</a:t>
                      </a:r>
                      <a:r>
                        <a:rPr lang="en-US" sz="1200">
                          <a:solidFill>
                            <a:schemeClr val="tx1"/>
                          </a:solidFill>
                        </a:rPr>
                        <a:t> – Many-Models</a:t>
                      </a:r>
                    </a:p>
                  </a:txBody>
                  <a:tcPr marL="89642" marR="89642" marT="44821" marB="44821" anchor="ctr">
                    <a:solidFill>
                      <a:srgbClr val="E7E7E9"/>
                    </a:solidFill>
                  </a:tcPr>
                </a:tc>
                <a:extLst>
                  <a:ext uri="{0D108BD9-81ED-4DB2-BD59-A6C34878D82A}">
                    <a16:rowId xmlns:a16="http://schemas.microsoft.com/office/drawing/2014/main" val="2711677655"/>
                  </a:ext>
                </a:extLst>
              </a:tr>
              <a:tr h="21871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rPr>
                        <a:t>PEMA-R API Custom Algorithms</a:t>
                      </a:r>
                    </a:p>
                  </a:txBody>
                  <a:tcPr marL="89642" marR="89642" marT="44821" marB="44821" anchor="ctr">
                    <a:solidFill>
                      <a:srgbClr val="E7E7E9"/>
                    </a:solidFill>
                  </a:tcPr>
                </a:tc>
                <a:extLst>
                  <a:ext uri="{0D108BD9-81ED-4DB2-BD59-A6C34878D82A}">
                    <a16:rowId xmlns:a16="http://schemas.microsoft.com/office/drawing/2014/main" val="4185608941"/>
                  </a:ext>
                </a:extLst>
              </a:tr>
            </a:tbl>
          </a:graphicData>
        </a:graphic>
      </p:graphicFrame>
      <p:sp>
        <p:nvSpPr>
          <p:cNvPr id="2" name="Title 1"/>
          <p:cNvSpPr>
            <a:spLocks noGrp="1"/>
          </p:cNvSpPr>
          <p:nvPr>
            <p:ph type="title"/>
          </p:nvPr>
        </p:nvSpPr>
        <p:spPr>
          <a:xfrm>
            <a:off x="350404" y="103254"/>
            <a:ext cx="11509474" cy="690148"/>
          </a:xfrm>
        </p:spPr>
        <p:txBody>
          <a:bodyPr>
            <a:noAutofit/>
          </a:bodyPr>
          <a:lstStyle/>
          <a:p>
            <a:r>
              <a:rPr lang="en-US" sz="4400" dirty="0" err="1">
                <a:latin typeface="Calibri" panose="020F0502020204030204" pitchFamily="34" charset="0"/>
              </a:rPr>
              <a:t>RevoScaleR</a:t>
            </a:r>
            <a:r>
              <a:rPr lang="en-US" sz="4400" dirty="0">
                <a:latin typeface="Calibri" panose="020F0502020204030204" pitchFamily="34" charset="0"/>
              </a:rPr>
              <a:t> functions</a:t>
            </a:r>
          </a:p>
        </p:txBody>
      </p:sp>
      <p:sp>
        <p:nvSpPr>
          <p:cNvPr id="9" name="Rectangle 8"/>
          <p:cNvSpPr/>
          <p:nvPr/>
        </p:nvSpPr>
        <p:spPr>
          <a:xfrm>
            <a:off x="350404" y="1377046"/>
            <a:ext cx="3897215" cy="726193"/>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marR="0" lvl="0" indent="-380887" algn="l" defTabSz="914367" rtl="0" eaLnBrk="1" fontAlgn="auto" latinLnBrk="0" hangingPunct="1">
              <a:lnSpc>
                <a:spcPct val="100000"/>
              </a:lnSpc>
              <a:spcBef>
                <a:spcPts val="0"/>
              </a:spcBef>
              <a:spcAft>
                <a:spcPts val="0"/>
              </a:spcAft>
              <a:buClrTx/>
              <a:buSzTx/>
              <a:buFont typeface="Wingdings" charset="2"/>
              <a:buChar char="§"/>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Rectangle 12"/>
          <p:cNvSpPr/>
          <p:nvPr/>
        </p:nvSpPr>
        <p:spPr>
          <a:xfrm>
            <a:off x="4499400" y="1368046"/>
            <a:ext cx="3612331" cy="513999"/>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marR="0" lvl="0" indent="-380887" algn="l" defTabSz="914367" rtl="0" eaLnBrk="1" fontAlgn="auto" latinLnBrk="0" hangingPunct="1">
              <a:lnSpc>
                <a:spcPct val="100000"/>
              </a:lnSpc>
              <a:spcBef>
                <a:spcPts val="0"/>
              </a:spcBef>
              <a:spcAft>
                <a:spcPts val="0"/>
              </a:spcAft>
              <a:buClrTx/>
              <a:buSzTx/>
              <a:buFont typeface="Wingdings" charset="2"/>
              <a:buChar char="§"/>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Rectangle 17"/>
          <p:cNvSpPr/>
          <p:nvPr/>
        </p:nvSpPr>
        <p:spPr>
          <a:xfrm>
            <a:off x="4547830" y="2595093"/>
            <a:ext cx="3794657" cy="326885"/>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887" marR="0" lvl="0" indent="-380887" algn="l" defTabSz="914367" rtl="0" eaLnBrk="1" fontAlgn="auto" latinLnBrk="0" hangingPunct="1">
              <a:lnSpc>
                <a:spcPct val="100000"/>
              </a:lnSpc>
              <a:spcBef>
                <a:spcPts val="0"/>
              </a:spcBef>
              <a:spcAft>
                <a:spcPts val="0"/>
              </a:spcAft>
              <a:buClrTx/>
              <a:buSzTx/>
              <a:buFont typeface="Wingdings" charset="2"/>
              <a:buChar char="§"/>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Rectangle 42"/>
          <p:cNvSpPr/>
          <p:nvPr/>
        </p:nvSpPr>
        <p:spPr>
          <a:xfrm>
            <a:off x="8506149" y="2000419"/>
            <a:ext cx="4165009" cy="43174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1887" tIns="60943" rIns="121887" bIns="60943" rtlCol="0" anchor="t"/>
          <a:lstStyle/>
          <a:p>
            <a:pPr marL="380887" marR="0" lvl="0" indent="-380887" algn="l" defTabSz="914367" rtl="0" eaLnBrk="1" fontAlgn="auto" latinLnBrk="0" hangingPunct="1">
              <a:lnSpc>
                <a:spcPct val="100000"/>
              </a:lnSpc>
              <a:spcBef>
                <a:spcPts val="0"/>
              </a:spcBef>
              <a:spcAft>
                <a:spcPts val="0"/>
              </a:spcAft>
              <a:buClrTx/>
              <a:buSzTx/>
              <a:buFont typeface="Wingdings" charset="2"/>
              <a:buChar char="§"/>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aphicFrame>
        <p:nvGraphicFramePr>
          <p:cNvPr id="4" name="Table 3"/>
          <p:cNvGraphicFramePr>
            <a:graphicFrameLocks noGrp="1"/>
          </p:cNvGraphicFramePr>
          <p:nvPr>
            <p:extLst>
              <p:ext uri="{D42A27DB-BD31-4B8C-83A1-F6EECF244321}">
                <p14:modId xmlns:p14="http://schemas.microsoft.com/office/powerpoint/2010/main" val="2942166754"/>
              </p:ext>
            </p:extLst>
          </p:nvPr>
        </p:nvGraphicFramePr>
        <p:xfrm>
          <a:off x="461606" y="827759"/>
          <a:ext cx="3760438" cy="2387651"/>
        </p:xfrm>
        <a:graphic>
          <a:graphicData uri="http://schemas.openxmlformats.org/drawingml/2006/table">
            <a:tbl>
              <a:tblPr firstRow="1">
                <a:tableStyleId>{5C22544A-7EE6-4342-B048-85BDC9FD1C3A}</a:tableStyleId>
              </a:tblPr>
              <a:tblGrid>
                <a:gridCol w="3760438">
                  <a:extLst>
                    <a:ext uri="{9D8B030D-6E8A-4147-A177-3AD203B41FA5}">
                      <a16:colId xmlns:a16="http://schemas.microsoft.com/office/drawing/2014/main" val="1509356709"/>
                    </a:ext>
                  </a:extLst>
                </a:gridCol>
              </a:tblGrid>
              <a:tr h="310539">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t>Data Step</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38855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Data import – Delimited, Fixed, SAS, SPSS, </a:t>
                      </a:r>
                      <a:r>
                        <a:rPr lang="en-US" sz="1200" err="1">
                          <a:solidFill>
                            <a:schemeClr val="tx1"/>
                          </a:solidFill>
                        </a:rPr>
                        <a:t>OBDC</a:t>
                      </a:r>
                      <a:endParaRPr lang="en-US" sz="1200">
                        <a:solidFill>
                          <a:schemeClr val="tx1"/>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3252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Variable creation &amp; transformation</a:t>
                      </a:r>
                    </a:p>
                  </a:txBody>
                  <a:tcPr marL="89642" marR="89642" marT="44821" marB="44821" anchor="ctr"/>
                </a:tc>
                <a:extLst>
                  <a:ext uri="{0D108BD9-81ED-4DB2-BD59-A6C34878D82A}">
                    <a16:rowId xmlns:a16="http://schemas.microsoft.com/office/drawing/2014/main" val="831366528"/>
                  </a:ext>
                </a:extLst>
              </a:tr>
              <a:tr h="23252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Recode variables</a:t>
                      </a:r>
                    </a:p>
                  </a:txBody>
                  <a:tcPr marL="89642" marR="89642" marT="44821" marB="44821" anchor="ctr"/>
                </a:tc>
                <a:extLst>
                  <a:ext uri="{0D108BD9-81ED-4DB2-BD59-A6C34878D82A}">
                    <a16:rowId xmlns:a16="http://schemas.microsoft.com/office/drawing/2014/main" val="1185359496"/>
                  </a:ext>
                </a:extLst>
              </a:tr>
              <a:tr h="23252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rPr>
                        <a:t>Factor variables</a:t>
                      </a:r>
                    </a:p>
                  </a:txBody>
                  <a:tcPr marL="89642" marR="89642" marT="44821" marB="44821" anchor="ctr"/>
                </a:tc>
                <a:extLst>
                  <a:ext uri="{0D108BD9-81ED-4DB2-BD59-A6C34878D82A}">
                    <a16:rowId xmlns:a16="http://schemas.microsoft.com/office/drawing/2014/main" val="4277179453"/>
                  </a:ext>
                </a:extLst>
              </a:tr>
              <a:tr h="23252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Missing value handling</a:t>
                      </a:r>
                    </a:p>
                  </a:txBody>
                  <a:tcPr marL="89642" marR="89642" marT="44821" marB="44821" anchor="ctr"/>
                </a:tc>
                <a:extLst>
                  <a:ext uri="{0D108BD9-81ED-4DB2-BD59-A6C34878D82A}">
                    <a16:rowId xmlns:a16="http://schemas.microsoft.com/office/drawing/2014/main" val="2424494607"/>
                  </a:ext>
                </a:extLst>
              </a:tr>
              <a:tr h="23252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Sort, Merge, Split</a:t>
                      </a:r>
                    </a:p>
                  </a:txBody>
                  <a:tcPr marL="89642" marR="89642" marT="44821" marB="44821" anchor="ctr"/>
                </a:tc>
                <a:extLst>
                  <a:ext uri="{0D108BD9-81ED-4DB2-BD59-A6C34878D82A}">
                    <a16:rowId xmlns:a16="http://schemas.microsoft.com/office/drawing/2014/main" val="1429639858"/>
                  </a:ext>
                </a:extLst>
              </a:tr>
              <a:tr h="23252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rPr>
                        <a:t>Aggregate by category (means, sums)</a:t>
                      </a:r>
                    </a:p>
                  </a:txBody>
                  <a:tcPr marL="89642" marR="89642" marT="44821" marB="44821" anchor="ctr"/>
                </a:tc>
                <a:extLst>
                  <a:ext uri="{0D108BD9-81ED-4DB2-BD59-A6C34878D82A}">
                    <a16:rowId xmlns:a16="http://schemas.microsoft.com/office/drawing/2014/main" val="799190524"/>
                  </a:ext>
                </a:extLst>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3319927125"/>
              </p:ext>
            </p:extLst>
          </p:nvPr>
        </p:nvGraphicFramePr>
        <p:xfrm>
          <a:off x="457721" y="3183329"/>
          <a:ext cx="3789897" cy="3694327"/>
        </p:xfrm>
        <a:graphic>
          <a:graphicData uri="http://schemas.openxmlformats.org/drawingml/2006/table">
            <a:tbl>
              <a:tblPr firstRow="1">
                <a:tableStyleId>{5C22544A-7EE6-4342-B048-85BDC9FD1C3A}</a:tableStyleId>
              </a:tblPr>
              <a:tblGrid>
                <a:gridCol w="3789897">
                  <a:extLst>
                    <a:ext uri="{9D8B030D-6E8A-4147-A177-3AD203B41FA5}">
                      <a16:colId xmlns:a16="http://schemas.microsoft.com/office/drawing/2014/main" val="1509356709"/>
                    </a:ext>
                  </a:extLst>
                </a:gridCol>
              </a:tblGrid>
              <a:tr h="361765">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t>Descriptive Statistics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087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Min / Max, Mean, Median (approx.)</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087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Quantiles (approx.)</a:t>
                      </a:r>
                    </a:p>
                  </a:txBody>
                  <a:tcPr marL="89642" marR="89642" marT="44821" marB="44821" anchor="ctr"/>
                </a:tc>
                <a:extLst>
                  <a:ext uri="{0D108BD9-81ED-4DB2-BD59-A6C34878D82A}">
                    <a16:rowId xmlns:a16="http://schemas.microsoft.com/office/drawing/2014/main" val="831366528"/>
                  </a:ext>
                </a:extLst>
              </a:tr>
              <a:tr h="27087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Standard Deviation</a:t>
                      </a:r>
                    </a:p>
                  </a:txBody>
                  <a:tcPr marL="89642" marR="89642" marT="44821" marB="44821" anchor="ctr"/>
                </a:tc>
                <a:extLst>
                  <a:ext uri="{0D108BD9-81ED-4DB2-BD59-A6C34878D82A}">
                    <a16:rowId xmlns:a16="http://schemas.microsoft.com/office/drawing/2014/main" val="1185359496"/>
                  </a:ext>
                </a:extLst>
              </a:tr>
              <a:tr h="27087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Variance</a:t>
                      </a:r>
                    </a:p>
                  </a:txBody>
                  <a:tcPr marL="89642" marR="89642" marT="44821" marB="44821" anchor="ctr"/>
                </a:tc>
                <a:extLst>
                  <a:ext uri="{0D108BD9-81ED-4DB2-BD59-A6C34878D82A}">
                    <a16:rowId xmlns:a16="http://schemas.microsoft.com/office/drawing/2014/main" val="4277179453"/>
                  </a:ext>
                </a:extLst>
              </a:tr>
              <a:tr h="27087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rPr>
                        <a:t>Correlation</a:t>
                      </a:r>
                    </a:p>
                  </a:txBody>
                  <a:tcPr marL="89642" marR="89642" marT="44821" marB="44821" anchor="ctr"/>
                </a:tc>
                <a:extLst>
                  <a:ext uri="{0D108BD9-81ED-4DB2-BD59-A6C34878D82A}">
                    <a16:rowId xmlns:a16="http://schemas.microsoft.com/office/drawing/2014/main" val="2424494607"/>
                  </a:ext>
                </a:extLst>
              </a:tr>
              <a:tr h="27087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Covariance</a:t>
                      </a:r>
                    </a:p>
                  </a:txBody>
                  <a:tcPr marL="89642" marR="89642" marT="44821" marB="44821" anchor="ctr"/>
                </a:tc>
                <a:extLst>
                  <a:ext uri="{0D108BD9-81ED-4DB2-BD59-A6C34878D82A}">
                    <a16:rowId xmlns:a16="http://schemas.microsoft.com/office/drawing/2014/main" val="1429639858"/>
                  </a:ext>
                </a:extLst>
              </a:tr>
              <a:tr h="437505">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Sum of Squares </a:t>
                      </a:r>
                      <a:r>
                        <a:rPr lang="en-US" sz="1100">
                          <a:solidFill>
                            <a:schemeClr val="tx1"/>
                          </a:solidFill>
                        </a:rPr>
                        <a:t>(cross product matrix for set variables)</a:t>
                      </a:r>
                      <a:endParaRPr lang="en-US" sz="1200">
                        <a:solidFill>
                          <a:schemeClr val="tx1"/>
                        </a:solidFill>
                      </a:endParaRPr>
                    </a:p>
                  </a:txBody>
                  <a:tcPr marL="89642" marR="89642" marT="44821" marB="44821" anchor="ctr"/>
                </a:tc>
                <a:extLst>
                  <a:ext uri="{0D108BD9-81ED-4DB2-BD59-A6C34878D82A}">
                    <a16:rowId xmlns:a16="http://schemas.microsoft.com/office/drawing/2014/main" val="799190524"/>
                  </a:ext>
                </a:extLst>
              </a:tr>
              <a:tr h="27087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Pairwise Cross tabs</a:t>
                      </a:r>
                    </a:p>
                  </a:txBody>
                  <a:tcPr marL="89642" marR="89642" marT="44821" marB="44821" anchor="ctr"/>
                </a:tc>
                <a:extLst>
                  <a:ext uri="{0D108BD9-81ED-4DB2-BD59-A6C34878D82A}">
                    <a16:rowId xmlns:a16="http://schemas.microsoft.com/office/drawing/2014/main" val="1118046795"/>
                  </a:ext>
                </a:extLst>
              </a:tr>
              <a:tr h="27087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rPr>
                        <a:t>Risk Ratio &amp; Odds Ratio</a:t>
                      </a:r>
                    </a:p>
                  </a:txBody>
                  <a:tcPr marL="89642" marR="89642" marT="44821" marB="44821" anchor="ctr"/>
                </a:tc>
                <a:extLst>
                  <a:ext uri="{0D108BD9-81ED-4DB2-BD59-A6C34878D82A}">
                    <a16:rowId xmlns:a16="http://schemas.microsoft.com/office/drawing/2014/main" val="2081019293"/>
                  </a:ext>
                </a:extLst>
              </a:tr>
              <a:tr h="437505">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rPr>
                        <a:t>Cross-Tabulation of Data </a:t>
                      </a:r>
                      <a:r>
                        <a:rPr lang="en-US" sz="1100" dirty="0">
                          <a:solidFill>
                            <a:schemeClr val="tx1"/>
                          </a:solidFill>
                        </a:rPr>
                        <a:t>(standard tables &amp; long form)</a:t>
                      </a:r>
                      <a:endParaRPr lang="en-US" sz="1200" dirty="0">
                        <a:solidFill>
                          <a:schemeClr val="tx1"/>
                        </a:solidFill>
                      </a:endParaRPr>
                    </a:p>
                  </a:txBody>
                  <a:tcPr marL="89642" marR="89642" marT="44821" marB="44821" anchor="ctr"/>
                </a:tc>
                <a:extLst>
                  <a:ext uri="{0D108BD9-81ED-4DB2-BD59-A6C34878D82A}">
                    <a16:rowId xmlns:a16="http://schemas.microsoft.com/office/drawing/2014/main" val="1695478309"/>
                  </a:ext>
                </a:extLst>
              </a:tr>
              <a:tr h="27087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rPr>
                        <a:t>Marginal Summaries of Cross Tabulations</a:t>
                      </a:r>
                    </a:p>
                  </a:txBody>
                  <a:tcPr marL="89642" marR="89642" marT="44821" marB="44821" anchor="ctr"/>
                </a:tc>
                <a:extLst>
                  <a:ext uri="{0D108BD9-81ED-4DB2-BD59-A6C34878D82A}">
                    <a16:rowId xmlns:a16="http://schemas.microsoft.com/office/drawing/2014/main" val="4226341164"/>
                  </a:ext>
                </a:extLst>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3487554826"/>
              </p:ext>
            </p:extLst>
          </p:nvPr>
        </p:nvGraphicFramePr>
        <p:xfrm>
          <a:off x="4235292" y="843130"/>
          <a:ext cx="4633642" cy="1454050"/>
        </p:xfrm>
        <a:graphic>
          <a:graphicData uri="http://schemas.openxmlformats.org/drawingml/2006/table">
            <a:tbl>
              <a:tblPr firstRow="1">
                <a:tableStyleId>{5C22544A-7EE6-4342-B048-85BDC9FD1C3A}</a:tableStyleId>
              </a:tblPr>
              <a:tblGrid>
                <a:gridCol w="4633642">
                  <a:extLst>
                    <a:ext uri="{9D8B030D-6E8A-4147-A177-3AD203B41FA5}">
                      <a16:colId xmlns:a16="http://schemas.microsoft.com/office/drawing/2014/main" val="1509356709"/>
                    </a:ext>
                  </a:extLst>
                </a:gridCol>
              </a:tblGrid>
              <a:tr h="28207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t>Statistical Tests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1121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Chi Square Test</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1121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Kendall Rank Correlation</a:t>
                      </a:r>
                    </a:p>
                  </a:txBody>
                  <a:tcPr marL="89642" marR="89642" marT="44821" marB="44821" anchor="ctr"/>
                </a:tc>
                <a:extLst>
                  <a:ext uri="{0D108BD9-81ED-4DB2-BD59-A6C34878D82A}">
                    <a16:rowId xmlns:a16="http://schemas.microsoft.com/office/drawing/2014/main" val="831366528"/>
                  </a:ext>
                </a:extLst>
              </a:tr>
              <a:tr h="21121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Fisher’s Exact Test</a:t>
                      </a:r>
                    </a:p>
                  </a:txBody>
                  <a:tcPr marL="89642" marR="89642" marT="44821" marB="44821" anchor="ctr"/>
                </a:tc>
                <a:extLst>
                  <a:ext uri="{0D108BD9-81ED-4DB2-BD59-A6C34878D82A}">
                    <a16:rowId xmlns:a16="http://schemas.microsoft.com/office/drawing/2014/main" val="1185359496"/>
                  </a:ext>
                </a:extLst>
              </a:tr>
              <a:tr h="21121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rPr>
                        <a:t>Student’s t-Test</a:t>
                      </a:r>
                    </a:p>
                  </a:txBody>
                  <a:tcPr marL="89642" marR="89642" marT="44821" marB="44821" anchor="ctr"/>
                </a:tc>
                <a:extLst>
                  <a:ext uri="{0D108BD9-81ED-4DB2-BD59-A6C34878D82A}">
                    <a16:rowId xmlns:a16="http://schemas.microsoft.com/office/drawing/2014/main" val="4277179453"/>
                  </a:ext>
                </a:extLst>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2562557609"/>
              </p:ext>
            </p:extLst>
          </p:nvPr>
        </p:nvGraphicFramePr>
        <p:xfrm>
          <a:off x="4247619" y="2306404"/>
          <a:ext cx="4633642" cy="909006"/>
        </p:xfrm>
        <a:graphic>
          <a:graphicData uri="http://schemas.openxmlformats.org/drawingml/2006/table">
            <a:tbl>
              <a:tblPr firstRow="1">
                <a:tableStyleId>{5C22544A-7EE6-4342-B048-85BDC9FD1C3A}</a:tableStyleId>
              </a:tblPr>
              <a:tblGrid>
                <a:gridCol w="4633642">
                  <a:extLst>
                    <a:ext uri="{9D8B030D-6E8A-4147-A177-3AD203B41FA5}">
                      <a16:colId xmlns:a16="http://schemas.microsoft.com/office/drawing/2014/main" val="1509356709"/>
                    </a:ext>
                  </a:extLst>
                </a:gridCol>
              </a:tblGrid>
              <a:tr h="28207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t>Sampling</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1121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rPr>
                        <a:t>Subsample (observations &amp; variables)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1121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rPr>
                        <a:t>Random Sampling</a:t>
                      </a:r>
                    </a:p>
                  </a:txBody>
                  <a:tcPr marL="89642" marR="89642" marT="44821" marB="44821" anchor="ctr"/>
                </a:tc>
                <a:extLst>
                  <a:ext uri="{0D108BD9-81ED-4DB2-BD59-A6C34878D82A}">
                    <a16:rowId xmlns:a16="http://schemas.microsoft.com/office/drawing/2014/main" val="831366528"/>
                  </a:ext>
                </a:extLst>
              </a:tr>
            </a:tbl>
          </a:graphicData>
        </a:graphic>
      </p:graphicFrame>
      <p:graphicFrame>
        <p:nvGraphicFramePr>
          <p:cNvPr id="40" name="Table 39"/>
          <p:cNvGraphicFramePr>
            <a:graphicFrameLocks noGrp="1"/>
          </p:cNvGraphicFramePr>
          <p:nvPr>
            <p:extLst>
              <p:ext uri="{D42A27DB-BD31-4B8C-83A1-F6EECF244321}">
                <p14:modId xmlns:p14="http://schemas.microsoft.com/office/powerpoint/2010/main" val="3426298788"/>
              </p:ext>
            </p:extLst>
          </p:nvPr>
        </p:nvGraphicFramePr>
        <p:xfrm>
          <a:off x="4247619" y="3260527"/>
          <a:ext cx="4633642" cy="3399917"/>
        </p:xfrm>
        <a:graphic>
          <a:graphicData uri="http://schemas.openxmlformats.org/drawingml/2006/table">
            <a:tbl>
              <a:tblPr firstRow="1">
                <a:tableStyleId>{5C22544A-7EE6-4342-B048-85BDC9FD1C3A}</a:tableStyleId>
              </a:tblPr>
              <a:tblGrid>
                <a:gridCol w="4633642">
                  <a:extLst>
                    <a:ext uri="{9D8B030D-6E8A-4147-A177-3AD203B41FA5}">
                      <a16:colId xmlns:a16="http://schemas.microsoft.com/office/drawing/2014/main" val="1509356709"/>
                    </a:ext>
                  </a:extLst>
                </a:gridCol>
              </a:tblGrid>
              <a:tr h="40010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t>Predictive Models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9958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Sum of Squares </a:t>
                      </a:r>
                      <a:r>
                        <a:rPr lang="en-US" sz="1100">
                          <a:solidFill>
                            <a:schemeClr val="tx1"/>
                          </a:solidFill>
                        </a:rPr>
                        <a:t>(cross product matrix for set variables)</a:t>
                      </a:r>
                      <a:endParaRPr lang="en-US" sz="1200">
                        <a:solidFill>
                          <a:schemeClr val="tx1"/>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9958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Quantiles (approx.)</a:t>
                      </a:r>
                    </a:p>
                  </a:txBody>
                  <a:tcPr marL="89642" marR="89642" marT="44821" marB="44821" anchor="ctr"/>
                </a:tc>
                <a:extLst>
                  <a:ext uri="{0D108BD9-81ED-4DB2-BD59-A6C34878D82A}">
                    <a16:rowId xmlns:a16="http://schemas.microsoft.com/office/drawing/2014/main" val="831366528"/>
                  </a:ext>
                </a:extLst>
              </a:tr>
              <a:tr h="902709">
                <a:tc>
                  <a:txBody>
                    <a:bodyPr/>
                    <a:lstStyle/>
                    <a:p>
                      <a:pPr>
                        <a:spcAft>
                          <a:spcPts val="1200"/>
                        </a:spcAft>
                      </a:pPr>
                      <a:r>
                        <a:rPr lang="en-US" sz="1200">
                          <a:solidFill>
                            <a:schemeClr val="tx1"/>
                          </a:solidFill>
                        </a:rPr>
                        <a:t>Generalized Linear Models (</a:t>
                      </a:r>
                      <a:r>
                        <a:rPr lang="en-US" sz="1200" err="1">
                          <a:solidFill>
                            <a:schemeClr val="tx1"/>
                          </a:solidFill>
                        </a:rPr>
                        <a:t>GLM</a:t>
                      </a:r>
                      <a:r>
                        <a:rPr lang="en-US" sz="1200">
                          <a:solidFill>
                            <a:schemeClr val="tx1"/>
                          </a:solidFill>
                        </a:rPr>
                        <a:t>)  exponential family distributions: binomial, Gaussian, inverse Gaussian, Poisson, Tweedie. Standard link functions: </a:t>
                      </a:r>
                      <a:r>
                        <a:rPr lang="en-US" sz="1200" err="1">
                          <a:solidFill>
                            <a:schemeClr val="tx1"/>
                          </a:solidFill>
                        </a:rPr>
                        <a:t>cauchit</a:t>
                      </a:r>
                      <a:r>
                        <a:rPr lang="en-US" sz="1200">
                          <a:solidFill>
                            <a:schemeClr val="tx1"/>
                          </a:solidFill>
                        </a:rPr>
                        <a:t>, identity, log, logit, </a:t>
                      </a:r>
                      <a:r>
                        <a:rPr lang="en-US" sz="1200" err="1">
                          <a:solidFill>
                            <a:schemeClr val="tx1"/>
                          </a:solidFill>
                        </a:rPr>
                        <a:t>probit</a:t>
                      </a:r>
                      <a:r>
                        <a:rPr lang="en-US" sz="1200">
                          <a:solidFill>
                            <a:schemeClr val="tx1"/>
                          </a:solidFill>
                        </a:rPr>
                        <a:t>. User defined distributions &amp; link functions.</a:t>
                      </a:r>
                    </a:p>
                  </a:txBody>
                  <a:tcPr marL="89642" marR="89642" marT="44821" marB="44821" anchor="ctr"/>
                </a:tc>
                <a:extLst>
                  <a:ext uri="{0D108BD9-81ED-4DB2-BD59-A6C34878D82A}">
                    <a16:rowId xmlns:a16="http://schemas.microsoft.com/office/drawing/2014/main" val="1185359496"/>
                  </a:ext>
                </a:extLst>
              </a:tr>
              <a:tr h="29958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Covariance &amp; Correlation Matrices</a:t>
                      </a:r>
                    </a:p>
                  </a:txBody>
                  <a:tcPr marL="89642" marR="89642" marT="44821" marB="44821" anchor="ctr"/>
                </a:tc>
                <a:extLst>
                  <a:ext uri="{0D108BD9-81ED-4DB2-BD59-A6C34878D82A}">
                    <a16:rowId xmlns:a16="http://schemas.microsoft.com/office/drawing/2014/main" val="4277179453"/>
                  </a:ext>
                </a:extLst>
              </a:tr>
              <a:tr h="29958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Logistic Regression</a:t>
                      </a:r>
                    </a:p>
                  </a:txBody>
                  <a:tcPr marL="89642" marR="89642" marT="44821" marB="44821" anchor="ctr"/>
                </a:tc>
                <a:extLst>
                  <a:ext uri="{0D108BD9-81ED-4DB2-BD59-A6C34878D82A}">
                    <a16:rowId xmlns:a16="http://schemas.microsoft.com/office/drawing/2014/main" val="2424494607"/>
                  </a:ext>
                </a:extLst>
              </a:tr>
              <a:tr h="29958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Linear regression</a:t>
                      </a:r>
                    </a:p>
                  </a:txBody>
                  <a:tcPr marL="89642" marR="89642" marT="44821" marB="44821" anchor="ctr"/>
                </a:tc>
                <a:extLst>
                  <a:ext uri="{0D108BD9-81ED-4DB2-BD59-A6C34878D82A}">
                    <a16:rowId xmlns:a16="http://schemas.microsoft.com/office/drawing/2014/main" val="1429639858"/>
                  </a:ext>
                </a:extLst>
              </a:tr>
              <a:tr h="299586">
                <a:tc>
                  <a:txBody>
                    <a:bodyPr/>
                    <a:lstStyle/>
                    <a:p>
                      <a:pPr>
                        <a:spcAft>
                          <a:spcPts val="1200"/>
                        </a:spcAft>
                      </a:pPr>
                      <a:r>
                        <a:rPr lang="en-US" sz="1200" dirty="0">
                          <a:solidFill>
                            <a:schemeClr val="tx1"/>
                          </a:solidFill>
                        </a:rPr>
                        <a:t>Predictions/scoring for models</a:t>
                      </a:r>
                    </a:p>
                  </a:txBody>
                  <a:tcPr marL="89642" marR="89642" marT="44821" marB="44821" anchor="ctr"/>
                </a:tc>
                <a:extLst>
                  <a:ext uri="{0D108BD9-81ED-4DB2-BD59-A6C34878D82A}">
                    <a16:rowId xmlns:a16="http://schemas.microsoft.com/office/drawing/2014/main" val="799190524"/>
                  </a:ext>
                </a:extLst>
              </a:tr>
              <a:tr h="299586">
                <a:tc>
                  <a:txBody>
                    <a:bodyPr/>
                    <a:lstStyle/>
                    <a:p>
                      <a:pPr>
                        <a:spcAft>
                          <a:spcPts val="1200"/>
                        </a:spcAft>
                      </a:pPr>
                      <a:r>
                        <a:rPr lang="en-US" sz="1200" dirty="0">
                          <a:solidFill>
                            <a:schemeClr val="tx1"/>
                          </a:solidFill>
                        </a:rPr>
                        <a:t>Residuals for all models</a:t>
                      </a:r>
                    </a:p>
                  </a:txBody>
                  <a:tcPr marL="89642" marR="89642" marT="44821" marB="44821" anchor="ctr"/>
                </a:tc>
                <a:extLst>
                  <a:ext uri="{0D108BD9-81ED-4DB2-BD59-A6C34878D82A}">
                    <a16:rowId xmlns:a16="http://schemas.microsoft.com/office/drawing/2014/main" val="1118046795"/>
                  </a:ext>
                </a:extLst>
              </a:tr>
            </a:tbl>
          </a:graphicData>
        </a:graphic>
      </p:graphicFrame>
    </p:spTree>
    <p:custDataLst>
      <p:tags r:id="rId1"/>
    </p:custDataLst>
    <p:extLst>
      <p:ext uri="{BB962C8B-B14F-4D97-AF65-F5344CB8AC3E}">
        <p14:creationId xmlns:p14="http://schemas.microsoft.com/office/powerpoint/2010/main" val="3819699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27388" y="290404"/>
            <a:ext cx="11628258" cy="899409"/>
          </a:xfrm>
          <a:prstGeom prst="rect">
            <a:avLst/>
          </a:prstGeom>
        </p:spPr>
        <p:txBody>
          <a:bodyPr vert="horz" wrap="square" lIns="146284" tIns="91427" rIns="146284" bIns="91427"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defTabSz="913330"/>
            <a:r>
              <a:rPr lang="en-US" sz="4704" b="1">
                <a:solidFill>
                  <a:srgbClr val="FFFFFF"/>
                </a:solidFill>
                <a:latin typeface="Segoe UI Light"/>
              </a:rPr>
              <a:t>Base and scalable approaches comparison</a:t>
            </a:r>
          </a:p>
        </p:txBody>
      </p:sp>
      <p:sp>
        <p:nvSpPr>
          <p:cNvPr id="4" name="Content Placeholder 2"/>
          <p:cNvSpPr txBox="1">
            <a:spLocks/>
          </p:cNvSpPr>
          <p:nvPr/>
        </p:nvSpPr>
        <p:spPr>
          <a:xfrm>
            <a:off x="838946" y="1576652"/>
            <a:ext cx="10514108" cy="3310419"/>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080" lvl="1" indent="-336080" defTabSz="913330"/>
            <a:endParaRPr lang="en-US" sz="2400" i="1">
              <a:solidFill>
                <a:srgbClr val="505050"/>
              </a:solidFill>
              <a:latin typeface="Segoe UI"/>
              <a:cs typeface="ＭＳ Ｐゴシック" charset="0"/>
            </a:endParaRPr>
          </a:p>
        </p:txBody>
      </p:sp>
      <p:sp>
        <p:nvSpPr>
          <p:cNvPr id="8" name="Slide Number Placeholder 4"/>
          <p:cNvSpPr txBox="1">
            <a:spLocks/>
          </p:cNvSpPr>
          <p:nvPr/>
        </p:nvSpPr>
        <p:spPr>
          <a:xfrm>
            <a:off x="11739990" y="6583389"/>
            <a:ext cx="451144" cy="274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fld id="{8A026B77-004C-4522-ACB4-7F5D94677171}" type="slidenum">
              <a:rPr lang="en-US" sz="1200">
                <a:solidFill>
                  <a:srgbClr val="000000"/>
                </a:solidFill>
                <a:latin typeface="Segoe UI"/>
              </a:rPr>
              <a:pPr defTabSz="914225"/>
              <a:t>27</a:t>
            </a:fld>
            <a:endParaRPr lang="en-US" sz="1200">
              <a:solidFill>
                <a:srgbClr val="000000"/>
              </a:solidFill>
              <a:latin typeface="Segoe UI"/>
            </a:endParaRPr>
          </a:p>
        </p:txBody>
      </p:sp>
      <p:pic>
        <p:nvPicPr>
          <p:cNvPr id="10" name="Picture 9">
            <a:extLst>
              <a:ext uri="{FF2B5EF4-FFF2-40B4-BE49-F238E27FC236}">
                <a16:creationId xmlns:a16="http://schemas.microsoft.com/office/drawing/2014/main" id="{BEFCCE3C-F9D5-4E02-A887-78397B4848B3}"/>
              </a:ext>
            </a:extLst>
          </p:cNvPr>
          <p:cNvPicPr>
            <a:picLocks noChangeAspect="1"/>
          </p:cNvPicPr>
          <p:nvPr/>
        </p:nvPicPr>
        <p:blipFill>
          <a:blip r:embed="rId3"/>
          <a:stretch>
            <a:fillRect/>
          </a:stretch>
        </p:blipFill>
        <p:spPr>
          <a:xfrm>
            <a:off x="541446" y="487"/>
            <a:ext cx="11109110" cy="6857027"/>
          </a:xfrm>
          <a:prstGeom prst="rect">
            <a:avLst/>
          </a:prstGeom>
        </p:spPr>
      </p:pic>
    </p:spTree>
    <p:extLst>
      <p:ext uri="{BB962C8B-B14F-4D97-AF65-F5344CB8AC3E}">
        <p14:creationId xmlns:p14="http://schemas.microsoft.com/office/powerpoint/2010/main" val="65722047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3D0CE2-91FF-49B3-A5D8-181E900D75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8AEBD96-C315-4F53-9D9E-0E20E993EB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78916AAA-66F6-4DFA-88ED-7E27CF6B8DA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3" name="Group 12">
            <a:extLst>
              <a:ext uri="{FF2B5EF4-FFF2-40B4-BE49-F238E27FC236}">
                <a16:creationId xmlns:a16="http://schemas.microsoft.com/office/drawing/2014/main" id="{A137D43F-BAD6-47F1-AA65-AEEA38A2FF30}"/>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4" name="Oval 13">
              <a:extLst>
                <a:ext uri="{FF2B5EF4-FFF2-40B4-BE49-F238E27FC236}">
                  <a16:creationId xmlns:a16="http://schemas.microsoft.com/office/drawing/2014/main" id="{D512C9B2-6B22-4211-A940-FCD7C2CD0BEA}"/>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85F7DB84-CDE7-46F8-90DD-9D048A7D52D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17" name="Rectangle 16">
            <a:extLst>
              <a:ext uri="{FF2B5EF4-FFF2-40B4-BE49-F238E27FC236}">
                <a16:creationId xmlns:a16="http://schemas.microsoft.com/office/drawing/2014/main" id="{E8035907-EB9C-4E11-8A9B-D25B0AD8D74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Oval 18">
            <a:extLst>
              <a:ext uri="{FF2B5EF4-FFF2-40B4-BE49-F238E27FC236}">
                <a16:creationId xmlns:a16="http://schemas.microsoft.com/office/drawing/2014/main" id="{4AB5B6FA-7B4F-437A-9C78-144C7DCD1EC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1" name="Oval 20">
            <a:extLst>
              <a:ext uri="{FF2B5EF4-FFF2-40B4-BE49-F238E27FC236}">
                <a16:creationId xmlns:a16="http://schemas.microsoft.com/office/drawing/2014/main" id="{A4199C21-6AE0-4F6F-AA96-6FFF97BB95E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D9C69FA7-0958-4ED9-A0DF-E87A0C137BF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D06317B-1CB5-F641-90C4-DD4F8B12743D}"/>
              </a:ext>
            </a:extLst>
          </p:cNvPr>
          <p:cNvSpPr>
            <a:spLocks noGrp="1"/>
          </p:cNvSpPr>
          <p:nvPr>
            <p:ph type="title"/>
          </p:nvPr>
        </p:nvSpPr>
        <p:spPr>
          <a:xfrm>
            <a:off x="643467" y="643467"/>
            <a:ext cx="6516241" cy="5571066"/>
          </a:xfr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a:bodyPr>
          <a:lstStyle/>
          <a:p>
            <a:pPr algn="r">
              <a:lnSpc>
                <a:spcPct val="80000"/>
              </a:lnSpc>
            </a:pPr>
            <a:r>
              <a:rPr lang="en-US" sz="6800">
                <a:blipFill dpi="0" rotWithShape="1">
                  <a:blip r:embed="rId4">
                    <a:extLst/>
                  </a:blip>
                  <a:srcRect/>
                  <a:tile tx="6350" ty="-127000" sx="65000" sy="64000" flip="none" algn="tl"/>
                </a:blipFill>
                <a:latin typeface="+mj-lt"/>
                <a:ea typeface="+mj-ea"/>
                <a:cs typeface="+mj-cs"/>
              </a:rPr>
              <a:t>Operationalization, Model management &amp; Deployment</a:t>
            </a:r>
          </a:p>
        </p:txBody>
      </p:sp>
    </p:spTree>
    <p:extLst>
      <p:ext uri="{BB962C8B-B14F-4D97-AF65-F5344CB8AC3E}">
        <p14:creationId xmlns:p14="http://schemas.microsoft.com/office/powerpoint/2010/main" val="4106303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Straight Connector 39"/>
          <p:cNvCxnSpPr/>
          <p:nvPr/>
        </p:nvCxnSpPr>
        <p:spPr>
          <a:xfrm>
            <a:off x="1564200" y="3456683"/>
            <a:ext cx="1407613" cy="1610"/>
          </a:xfrm>
          <a:prstGeom prst="line">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94" idx="3"/>
            <a:endCxn id="46" idx="1"/>
          </p:cNvCxnSpPr>
          <p:nvPr/>
        </p:nvCxnSpPr>
        <p:spPr>
          <a:xfrm>
            <a:off x="3497374" y="3444715"/>
            <a:ext cx="1226098" cy="2718"/>
          </a:xfrm>
          <a:prstGeom prst="line">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2"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2727302" y="2791964"/>
            <a:ext cx="1122829" cy="1262432"/>
          </a:xfrm>
          <a:prstGeom prst="rect">
            <a:avLst/>
          </a:prstGeom>
          <a:noFill/>
        </p:spPr>
      </p:pic>
      <p:pic>
        <p:nvPicPr>
          <p:cNvPr id="44" name="Picture 43"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6907" y="5625379"/>
            <a:ext cx="576063" cy="550616"/>
          </a:xfrm>
          <a:prstGeom prst="rect">
            <a:avLst/>
          </a:prstGeom>
        </p:spPr>
      </p:pic>
      <p:sp>
        <p:nvSpPr>
          <p:cNvPr id="46" name="Rectangle 45"/>
          <p:cNvSpPr/>
          <p:nvPr/>
        </p:nvSpPr>
        <p:spPr bwMode="auto">
          <a:xfrm>
            <a:off x="4723472" y="3174502"/>
            <a:ext cx="528866" cy="5458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algn="ctr" defTabSz="685252" fontAlgn="base">
              <a:lnSpc>
                <a:spcPct val="90000"/>
              </a:lnSpc>
              <a:spcBef>
                <a:spcPct val="0"/>
              </a:spcBef>
              <a:spcAft>
                <a:spcPct val="0"/>
              </a:spcAft>
              <a:defRPr/>
            </a:pPr>
            <a:endParaRPr lang="en-GB" sz="176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p:cNvSpPr/>
          <p:nvPr/>
        </p:nvSpPr>
        <p:spPr>
          <a:xfrm>
            <a:off x="2434459" y="2572973"/>
            <a:ext cx="3442211" cy="2613867"/>
          </a:xfrm>
          <a:prstGeom prst="rect">
            <a:avLst/>
          </a:prstGeom>
          <a:noFill/>
          <a:ln w="57150" cmpd="thickThi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330" fontAlgn="base">
              <a:spcBef>
                <a:spcPct val="0"/>
              </a:spcBef>
              <a:spcAft>
                <a:spcPct val="0"/>
              </a:spcAft>
              <a:defRPr/>
            </a:pPr>
            <a:endParaRPr lang="en-GB" sz="1013" kern="0">
              <a:solidFill>
                <a:srgbClr val="FFFFFF"/>
              </a:solidFill>
              <a:latin typeface="Segoe UI"/>
            </a:endParaRPr>
          </a:p>
        </p:txBody>
      </p:sp>
      <p:pic>
        <p:nvPicPr>
          <p:cNvPr id="49" name="Picture 48"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2181" y="3440658"/>
            <a:ext cx="413488" cy="458943"/>
          </a:xfrm>
          <a:prstGeom prst="rect">
            <a:avLst/>
          </a:prstGeom>
        </p:spPr>
      </p:pic>
      <p:sp>
        <p:nvSpPr>
          <p:cNvPr id="89" name="Rectangle 88"/>
          <p:cNvSpPr/>
          <p:nvPr/>
        </p:nvSpPr>
        <p:spPr>
          <a:xfrm>
            <a:off x="5001269" y="3495723"/>
            <a:ext cx="242305" cy="221536"/>
          </a:xfrm>
          <a:prstGeom prst="rect">
            <a:avLst/>
          </a:prstGeom>
        </p:spPr>
        <p:txBody>
          <a:bodyPr wrap="none">
            <a:spAutoFit/>
          </a:bodyPr>
          <a:lstStyle/>
          <a:p>
            <a:pPr algn="ctr" defTabSz="913330" fontAlgn="base">
              <a:spcBef>
                <a:spcPct val="0"/>
              </a:spcBef>
              <a:spcAft>
                <a:spcPct val="0"/>
              </a:spcAft>
              <a:defRPr/>
            </a:pPr>
            <a:r>
              <a:rPr lang="en-GB" sz="822" kern="0" dirty="0">
                <a:solidFill>
                  <a:srgbClr val="FFFFFF"/>
                </a:solidFill>
                <a:latin typeface="Calibri Light" panose="020F0302020204030204" pitchFamily="34" charset="0"/>
                <a:ea typeface="MS PGothic" charset="0"/>
              </a:rPr>
              <a:t>R</a:t>
            </a:r>
          </a:p>
        </p:txBody>
      </p:sp>
      <p:pic>
        <p:nvPicPr>
          <p:cNvPr id="90"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4583842" y="2926383"/>
            <a:ext cx="957380" cy="1076414"/>
          </a:xfrm>
          <a:prstGeom prst="rect">
            <a:avLst/>
          </a:prstGeom>
          <a:noFill/>
        </p:spPr>
      </p:pic>
      <p:pic>
        <p:nvPicPr>
          <p:cNvPr id="91" name="Picture 90"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7401" y="3456684"/>
            <a:ext cx="352559" cy="391317"/>
          </a:xfrm>
          <a:prstGeom prst="rect">
            <a:avLst/>
          </a:prstGeom>
        </p:spPr>
      </p:pic>
      <p:sp>
        <p:nvSpPr>
          <p:cNvPr id="61" name="TextBox 60"/>
          <p:cNvSpPr txBox="1"/>
          <p:nvPr/>
        </p:nvSpPr>
        <p:spPr>
          <a:xfrm>
            <a:off x="3958502" y="2557792"/>
            <a:ext cx="1957796" cy="379630"/>
          </a:xfrm>
          <a:prstGeom prst="rect">
            <a:avLst/>
          </a:prstGeom>
          <a:noFill/>
          <a:ln>
            <a:noFill/>
          </a:ln>
        </p:spPr>
        <p:txBody>
          <a:bodyPr wrap="none" lIns="134406" tIns="107525" rIns="134406" bIns="107525" rtlCol="0">
            <a:spAutoFit/>
          </a:bodyPr>
          <a:lstStyle/>
          <a:p>
            <a:pPr algn="ctr" defTabSz="913330" fontAlgn="base">
              <a:lnSpc>
                <a:spcPct val="90000"/>
              </a:lnSpc>
              <a:spcBef>
                <a:spcPct val="0"/>
              </a:spcBef>
              <a:spcAft>
                <a:spcPts val="441"/>
              </a:spcAft>
              <a:defRPr/>
            </a:pPr>
            <a:r>
              <a:rPr lang="en-GB" sz="1173" kern="0" dirty="0">
                <a:gradFill>
                  <a:gsLst>
                    <a:gs pos="2917">
                      <a:srgbClr val="000000"/>
                    </a:gs>
                    <a:gs pos="30000">
                      <a:srgbClr val="000000"/>
                    </a:gs>
                  </a:gsLst>
                  <a:lin ang="5400000" scaled="0"/>
                </a:gradFill>
                <a:latin typeface="Segoe UI" charset="0"/>
                <a:ea typeface="MS PGothic" charset="0"/>
              </a:rPr>
              <a:t>Data Nodes/Worker Nodes </a:t>
            </a:r>
          </a:p>
        </p:txBody>
      </p:sp>
      <p:sp>
        <p:nvSpPr>
          <p:cNvPr id="92" name="TextBox 91"/>
          <p:cNvSpPr txBox="1"/>
          <p:nvPr/>
        </p:nvSpPr>
        <p:spPr>
          <a:xfrm>
            <a:off x="2384639" y="2536992"/>
            <a:ext cx="1629199" cy="379806"/>
          </a:xfrm>
          <a:prstGeom prst="rect">
            <a:avLst/>
          </a:prstGeom>
          <a:noFill/>
          <a:ln>
            <a:noFill/>
          </a:ln>
        </p:spPr>
        <p:txBody>
          <a:bodyPr wrap="square" lIns="134406" tIns="107525" rIns="134406" bIns="107525" rtlCol="0">
            <a:spAutoFit/>
          </a:bodyPr>
          <a:lstStyle/>
          <a:p>
            <a:pPr algn="ctr" defTabSz="913330" fontAlgn="base">
              <a:lnSpc>
                <a:spcPct val="90000"/>
              </a:lnSpc>
              <a:spcBef>
                <a:spcPct val="0"/>
              </a:spcBef>
              <a:spcAft>
                <a:spcPts val="441"/>
              </a:spcAft>
              <a:defRPr/>
            </a:pPr>
            <a:r>
              <a:rPr lang="en-GB" sz="1173" kern="0" dirty="0">
                <a:gradFill>
                  <a:gsLst>
                    <a:gs pos="2917">
                      <a:srgbClr val="000000"/>
                    </a:gs>
                    <a:gs pos="30000">
                      <a:srgbClr val="000000"/>
                    </a:gs>
                  </a:gsLst>
                  <a:lin ang="5400000" scaled="0"/>
                </a:gradFill>
                <a:latin typeface="Segoe UI" charset="0"/>
                <a:ea typeface="MS PGothic" charset="0"/>
              </a:rPr>
              <a:t>Edge Node</a:t>
            </a:r>
          </a:p>
        </p:txBody>
      </p:sp>
      <p:sp>
        <p:nvSpPr>
          <p:cNvPr id="93" name="TextBox 92"/>
          <p:cNvSpPr txBox="1"/>
          <p:nvPr/>
        </p:nvSpPr>
        <p:spPr>
          <a:xfrm>
            <a:off x="2690019" y="3831589"/>
            <a:ext cx="1047291" cy="379630"/>
          </a:xfrm>
          <a:prstGeom prst="rect">
            <a:avLst/>
          </a:prstGeom>
          <a:noFill/>
          <a:ln>
            <a:noFill/>
          </a:ln>
        </p:spPr>
        <p:txBody>
          <a:bodyPr wrap="none" lIns="134406" tIns="107525" rIns="134406" bIns="107525" rtlCol="0">
            <a:spAutoFit/>
          </a:bodyPr>
          <a:lstStyle/>
          <a:p>
            <a:pPr algn="ctr" defTabSz="913330" fontAlgn="base">
              <a:lnSpc>
                <a:spcPct val="90000"/>
              </a:lnSpc>
              <a:spcBef>
                <a:spcPct val="0"/>
              </a:spcBef>
              <a:spcAft>
                <a:spcPts val="441"/>
              </a:spcAft>
              <a:defRPr/>
            </a:pPr>
            <a:r>
              <a:rPr lang="en-GB" sz="1173" kern="0" dirty="0">
                <a:gradFill>
                  <a:gsLst>
                    <a:gs pos="2917">
                      <a:srgbClr val="000000"/>
                    </a:gs>
                    <a:gs pos="30000">
                      <a:srgbClr val="000000"/>
                    </a:gs>
                  </a:gsLst>
                  <a:lin ang="5400000" scaled="0"/>
                </a:gradFill>
                <a:latin typeface="Segoe UI" charset="0"/>
                <a:ea typeface="MS PGothic" charset="0"/>
              </a:rPr>
              <a:t>Head Nodes </a:t>
            </a:r>
          </a:p>
        </p:txBody>
      </p:sp>
      <p:sp>
        <p:nvSpPr>
          <p:cNvPr id="94" name="Rectangle 93"/>
          <p:cNvSpPr/>
          <p:nvPr/>
        </p:nvSpPr>
        <p:spPr bwMode="auto">
          <a:xfrm>
            <a:off x="2968507" y="3171785"/>
            <a:ext cx="528866" cy="5458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algn="ctr" defTabSz="685252" fontAlgn="base">
              <a:lnSpc>
                <a:spcPct val="90000"/>
              </a:lnSpc>
              <a:spcBef>
                <a:spcPct val="0"/>
              </a:spcBef>
              <a:spcAft>
                <a:spcPct val="0"/>
              </a:spcAft>
              <a:defRPr/>
            </a:pPr>
            <a:endParaRPr lang="en-GB" sz="176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5" name="Elbow Connector 94"/>
          <p:cNvCxnSpPr>
            <a:cxnSpLocks/>
            <a:stCxn id="94" idx="3"/>
          </p:cNvCxnSpPr>
          <p:nvPr/>
        </p:nvCxnSpPr>
        <p:spPr>
          <a:xfrm>
            <a:off x="3497373" y="3444716"/>
            <a:ext cx="787792" cy="1071682"/>
          </a:xfrm>
          <a:prstGeom prst="bentConnector2">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2727305" y="4516398"/>
            <a:ext cx="1557861" cy="1621"/>
          </a:xfrm>
          <a:prstGeom prst="line">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7" name="Picture 9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44349" y="2704499"/>
            <a:ext cx="892747" cy="880179"/>
          </a:xfrm>
          <a:prstGeom prst="rect">
            <a:avLst/>
          </a:prstGeom>
        </p:spPr>
      </p:pic>
      <p:pic>
        <p:nvPicPr>
          <p:cNvPr id="98" name="Picture 9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44349" y="3255791"/>
            <a:ext cx="892747" cy="880179"/>
          </a:xfrm>
          <a:prstGeom prst="rect">
            <a:avLst/>
          </a:prstGeom>
        </p:spPr>
      </p:pic>
      <p:pic>
        <p:nvPicPr>
          <p:cNvPr id="99" name="Picture 9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44349" y="3839671"/>
            <a:ext cx="892747" cy="880179"/>
          </a:xfrm>
          <a:prstGeom prst="rect">
            <a:avLst/>
          </a:prstGeom>
        </p:spPr>
      </p:pic>
      <p:pic>
        <p:nvPicPr>
          <p:cNvPr id="100" name="Picture 9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48185" y="3481202"/>
            <a:ext cx="892747" cy="880179"/>
          </a:xfrm>
          <a:prstGeom prst="rect">
            <a:avLst/>
          </a:prstGeom>
        </p:spPr>
      </p:pic>
      <p:pic>
        <p:nvPicPr>
          <p:cNvPr id="101" name="Picture 10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48185" y="4065081"/>
            <a:ext cx="892747" cy="880179"/>
          </a:xfrm>
          <a:prstGeom prst="rect">
            <a:avLst/>
          </a:prstGeom>
        </p:spPr>
      </p:pic>
      <p:sp>
        <p:nvSpPr>
          <p:cNvPr id="103" name="Rectangle 102"/>
          <p:cNvSpPr/>
          <p:nvPr/>
        </p:nvSpPr>
        <p:spPr bwMode="auto">
          <a:xfrm>
            <a:off x="1324070" y="3557238"/>
            <a:ext cx="528866" cy="5458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algn="ctr" defTabSz="685252" fontAlgn="base">
              <a:lnSpc>
                <a:spcPct val="90000"/>
              </a:lnSpc>
              <a:spcBef>
                <a:spcPct val="0"/>
              </a:spcBef>
              <a:spcAft>
                <a:spcPct val="0"/>
              </a:spcAft>
              <a:defRPr/>
            </a:pPr>
            <a:endParaRPr lang="en-GB" sz="176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p:cNvSpPr/>
          <p:nvPr/>
        </p:nvSpPr>
        <p:spPr bwMode="auto">
          <a:xfrm>
            <a:off x="2874861" y="3185363"/>
            <a:ext cx="528866" cy="5458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algn="ctr" defTabSz="685252" fontAlgn="base">
              <a:lnSpc>
                <a:spcPct val="90000"/>
              </a:lnSpc>
              <a:spcBef>
                <a:spcPct val="0"/>
              </a:spcBef>
              <a:spcAft>
                <a:spcPct val="0"/>
              </a:spcAft>
              <a:defRPr/>
            </a:pPr>
            <a:endParaRPr lang="en-GB" sz="176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TextBox 104"/>
          <p:cNvSpPr txBox="1"/>
          <p:nvPr/>
        </p:nvSpPr>
        <p:spPr>
          <a:xfrm>
            <a:off x="756534" y="2498105"/>
            <a:ext cx="1201179" cy="379630"/>
          </a:xfrm>
          <a:prstGeom prst="rect">
            <a:avLst/>
          </a:prstGeom>
          <a:noFill/>
          <a:ln>
            <a:noFill/>
          </a:ln>
        </p:spPr>
        <p:txBody>
          <a:bodyPr wrap="none" lIns="134406" tIns="107525" rIns="134406" bIns="107525" rtlCol="0">
            <a:spAutoFit/>
          </a:bodyPr>
          <a:lstStyle/>
          <a:p>
            <a:pPr algn="ctr" defTabSz="913330" fontAlgn="base">
              <a:lnSpc>
                <a:spcPct val="90000"/>
              </a:lnSpc>
              <a:spcBef>
                <a:spcPct val="0"/>
              </a:spcBef>
              <a:spcAft>
                <a:spcPts val="441"/>
              </a:spcAft>
              <a:defRPr/>
            </a:pPr>
            <a:r>
              <a:rPr lang="en-GB" sz="1173" kern="0" dirty="0">
                <a:gradFill>
                  <a:gsLst>
                    <a:gs pos="2917">
                      <a:srgbClr val="000000"/>
                    </a:gs>
                    <a:gs pos="30000">
                      <a:srgbClr val="000000"/>
                    </a:gs>
                  </a:gsLst>
                  <a:lin ang="5400000" scaled="0"/>
                </a:gradFill>
                <a:latin typeface="Segoe UI" charset="0"/>
                <a:ea typeface="MS PGothic" charset="0"/>
              </a:rPr>
              <a:t>Data Scientists </a:t>
            </a:r>
          </a:p>
        </p:txBody>
      </p:sp>
      <p:sp>
        <p:nvSpPr>
          <p:cNvPr id="107" name="Rectangle 106"/>
          <p:cNvSpPr/>
          <p:nvPr/>
        </p:nvSpPr>
        <p:spPr>
          <a:xfrm>
            <a:off x="1975839" y="5678031"/>
            <a:ext cx="1196137" cy="400053"/>
          </a:xfrm>
          <a:prstGeom prst="rect">
            <a:avLst/>
          </a:prstGeom>
        </p:spPr>
        <p:txBody>
          <a:bodyPr wrap="square">
            <a:spAutoFit/>
          </a:bodyPr>
          <a:lstStyle/>
          <a:p>
            <a:pPr defTabSz="913330" fontAlgn="base">
              <a:spcBef>
                <a:spcPct val="0"/>
              </a:spcBef>
              <a:spcAft>
                <a:spcPct val="0"/>
              </a:spcAft>
              <a:defRPr/>
            </a:pPr>
            <a:r>
              <a:rPr lang="en-GB" sz="1961" kern="0" dirty="0">
                <a:solidFill>
                  <a:srgbClr val="000000"/>
                </a:solidFill>
                <a:latin typeface="Segoe UI" charset="0"/>
                <a:ea typeface="MS PGothic" charset="0"/>
              </a:rPr>
              <a:t>R Server</a:t>
            </a:r>
          </a:p>
        </p:txBody>
      </p:sp>
      <p:sp>
        <p:nvSpPr>
          <p:cNvPr id="109" name="Rectangle 108"/>
          <p:cNvSpPr/>
          <p:nvPr/>
        </p:nvSpPr>
        <p:spPr bwMode="auto">
          <a:xfrm>
            <a:off x="2970849" y="1778241"/>
            <a:ext cx="528866" cy="5458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algn="ctr" defTabSz="685252" fontAlgn="base">
              <a:lnSpc>
                <a:spcPct val="90000"/>
              </a:lnSpc>
              <a:spcBef>
                <a:spcPct val="0"/>
              </a:spcBef>
              <a:spcAft>
                <a:spcPct val="0"/>
              </a:spcAft>
              <a:defRPr/>
            </a:pPr>
            <a:endParaRPr lang="en-GB" sz="176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0"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2379448" y="3986884"/>
            <a:ext cx="1122829" cy="1262432"/>
          </a:xfrm>
          <a:prstGeom prst="rect">
            <a:avLst/>
          </a:prstGeom>
          <a:noFill/>
        </p:spPr>
      </p:pic>
      <p:pic>
        <p:nvPicPr>
          <p:cNvPr id="111"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3116467" y="3983918"/>
            <a:ext cx="1122829" cy="1262432"/>
          </a:xfrm>
          <a:prstGeom prst="rect">
            <a:avLst/>
          </a:prstGeom>
          <a:noFill/>
        </p:spPr>
      </p:pic>
      <p:pic>
        <p:nvPicPr>
          <p:cNvPr id="112" name="Picture 11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48185" y="2929908"/>
            <a:ext cx="892747" cy="880179"/>
          </a:xfrm>
          <a:prstGeom prst="rect">
            <a:avLst/>
          </a:prstGeom>
        </p:spPr>
      </p:pic>
      <p:sp>
        <p:nvSpPr>
          <p:cNvPr id="115" name="TextBox 114"/>
          <p:cNvSpPr txBox="1"/>
          <p:nvPr/>
        </p:nvSpPr>
        <p:spPr>
          <a:xfrm>
            <a:off x="7884850" y="1618019"/>
            <a:ext cx="4143540" cy="1954237"/>
          </a:xfrm>
          <a:prstGeom prst="rect">
            <a:avLst/>
          </a:prstGeom>
          <a:noFill/>
          <a:ln>
            <a:noFill/>
          </a:ln>
        </p:spPr>
        <p:txBody>
          <a:bodyPr wrap="square" lIns="134406" tIns="107525" rIns="134406" bIns="107525" rtlCol="0">
            <a:spAutoFit/>
          </a:bodyPr>
          <a:lstStyle/>
          <a:p>
            <a:pPr algn="ctr" defTabSz="913330" fontAlgn="base">
              <a:lnSpc>
                <a:spcPct val="90000"/>
              </a:lnSpc>
              <a:spcBef>
                <a:spcPct val="0"/>
              </a:spcBef>
              <a:defRPr/>
            </a:pPr>
            <a:r>
              <a:rPr lang="en-GB" sz="1961" kern="0" dirty="0">
                <a:gradFill>
                  <a:gsLst>
                    <a:gs pos="2917">
                      <a:srgbClr val="000000"/>
                    </a:gs>
                    <a:gs pos="30000">
                      <a:srgbClr val="000000"/>
                    </a:gs>
                  </a:gsLst>
                  <a:lin ang="5400000" scaled="0"/>
                </a:gradFill>
                <a:latin typeface="Segoe UI"/>
                <a:ea typeface="MS PGothic" charset="0"/>
              </a:rPr>
              <a:t>1. R Server Local Processing:</a:t>
            </a:r>
          </a:p>
          <a:p>
            <a:pPr algn="ctr" defTabSz="913330" fontAlgn="base">
              <a:lnSpc>
                <a:spcPct val="200000"/>
              </a:lnSpc>
              <a:spcBef>
                <a:spcPts val="588"/>
              </a:spcBef>
              <a:spcAft>
                <a:spcPts val="588"/>
              </a:spcAft>
              <a:defRPr/>
            </a:pPr>
            <a:r>
              <a:rPr lang="en-GB" sz="1567" kern="0" dirty="0">
                <a:solidFill>
                  <a:srgbClr val="FF0000"/>
                </a:solidFill>
                <a:latin typeface="Segoe UI" charset="0"/>
                <a:ea typeface="MS PGothic" charset="0"/>
              </a:rPr>
              <a:t>Data in Distributed Storage</a:t>
            </a:r>
            <a:endParaRPr lang="en-GB" sz="1567" kern="0" dirty="0">
              <a:gradFill>
                <a:gsLst>
                  <a:gs pos="2917">
                    <a:srgbClr val="000000"/>
                  </a:gs>
                  <a:gs pos="30000">
                    <a:srgbClr val="000000"/>
                  </a:gs>
                </a:gsLst>
                <a:lin ang="5400000" scaled="0"/>
              </a:gradFill>
              <a:latin typeface="Segoe UI" charset="0"/>
              <a:ea typeface="MS PGothic" charset="0"/>
            </a:endParaRPr>
          </a:p>
          <a:p>
            <a:pPr algn="ctr" defTabSz="913330" fontAlgn="base">
              <a:lnSpc>
                <a:spcPct val="300000"/>
              </a:lnSpc>
              <a:spcBef>
                <a:spcPts val="588"/>
              </a:spcBef>
              <a:spcAft>
                <a:spcPts val="588"/>
              </a:spcAft>
              <a:defRPr/>
            </a:pPr>
            <a:r>
              <a:rPr lang="en-GB" sz="1567" kern="0" dirty="0">
                <a:solidFill>
                  <a:srgbClr val="FF0000"/>
                </a:solidFill>
                <a:latin typeface="Segoe UI"/>
                <a:ea typeface="MS PGothic" charset="0"/>
              </a:rPr>
              <a:t>R process on Edge Node</a:t>
            </a:r>
          </a:p>
        </p:txBody>
      </p:sp>
      <p:sp>
        <p:nvSpPr>
          <p:cNvPr id="116" name="Right Arrow 115"/>
          <p:cNvSpPr/>
          <p:nvPr/>
        </p:nvSpPr>
        <p:spPr bwMode="auto">
          <a:xfrm rot="5400000">
            <a:off x="9762944" y="2679139"/>
            <a:ext cx="387351" cy="235494"/>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sp>
        <p:nvSpPr>
          <p:cNvPr id="3" name="Title 2"/>
          <p:cNvSpPr>
            <a:spLocks noGrp="1"/>
          </p:cNvSpPr>
          <p:nvPr>
            <p:ph type="title"/>
          </p:nvPr>
        </p:nvSpPr>
        <p:spPr/>
        <p:txBody>
          <a:bodyPr/>
          <a:lstStyle/>
          <a:p>
            <a:r>
              <a:rPr lang="en-US" sz="4313" dirty="0"/>
              <a:t>Use case: scale the cluster for heavy computation</a:t>
            </a:r>
          </a:p>
        </p:txBody>
      </p:sp>
      <p:sp>
        <p:nvSpPr>
          <p:cNvPr id="102" name="Rectangle 101"/>
          <p:cNvSpPr/>
          <p:nvPr/>
        </p:nvSpPr>
        <p:spPr>
          <a:xfrm>
            <a:off x="3355061" y="5723325"/>
            <a:ext cx="884235" cy="397875"/>
          </a:xfrm>
          <a:prstGeom prst="rect">
            <a:avLst/>
          </a:prstGeom>
          <a:noFill/>
          <a:ln w="57150" cmpd="thickThi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330" fontAlgn="base">
              <a:spcBef>
                <a:spcPct val="0"/>
              </a:spcBef>
              <a:spcAft>
                <a:spcPct val="0"/>
              </a:spcAft>
              <a:defRPr/>
            </a:pPr>
            <a:endParaRPr lang="en-GB" sz="1013" kern="0">
              <a:solidFill>
                <a:srgbClr val="FFFFFF"/>
              </a:solidFill>
              <a:latin typeface="Segoe UI"/>
            </a:endParaRPr>
          </a:p>
        </p:txBody>
      </p:sp>
      <p:sp>
        <p:nvSpPr>
          <p:cNvPr id="106" name="Rectangle 105"/>
          <p:cNvSpPr/>
          <p:nvPr/>
        </p:nvSpPr>
        <p:spPr>
          <a:xfrm>
            <a:off x="4425555" y="5730118"/>
            <a:ext cx="2368902" cy="392245"/>
          </a:xfrm>
          <a:prstGeom prst="rect">
            <a:avLst/>
          </a:prstGeom>
        </p:spPr>
        <p:txBody>
          <a:bodyPr wrap="square">
            <a:spAutoFit/>
          </a:bodyPr>
          <a:lstStyle/>
          <a:p>
            <a:pPr defTabSz="913330" fontAlgn="base">
              <a:spcBef>
                <a:spcPct val="0"/>
              </a:spcBef>
              <a:spcAft>
                <a:spcPct val="0"/>
              </a:spcAft>
              <a:defRPr/>
            </a:pPr>
            <a:r>
              <a:rPr lang="en-GB" sz="1961" kern="0" dirty="0">
                <a:solidFill>
                  <a:srgbClr val="000000"/>
                </a:solidFill>
                <a:latin typeface="Segoe UI" charset="0"/>
                <a:ea typeface="MS PGothic" charset="0"/>
              </a:rPr>
              <a:t>HDInsight Gateway</a:t>
            </a:r>
          </a:p>
        </p:txBody>
      </p:sp>
      <p:pic>
        <p:nvPicPr>
          <p:cNvPr id="4" name="Picture 3"/>
          <p:cNvPicPr>
            <a:picLocks noChangeAspect="1"/>
          </p:cNvPicPr>
          <p:nvPr/>
        </p:nvPicPr>
        <p:blipFill>
          <a:blip r:embed="rId6"/>
          <a:stretch>
            <a:fillRect/>
          </a:stretch>
        </p:blipFill>
        <p:spPr>
          <a:xfrm>
            <a:off x="3073637" y="2962215"/>
            <a:ext cx="428640" cy="428640"/>
          </a:xfrm>
          <a:prstGeom prst="rect">
            <a:avLst/>
          </a:prstGeom>
        </p:spPr>
      </p:pic>
      <p:pic>
        <p:nvPicPr>
          <p:cNvPr id="117" name="Picture 116"/>
          <p:cNvPicPr>
            <a:picLocks noChangeAspect="1"/>
          </p:cNvPicPr>
          <p:nvPr/>
        </p:nvPicPr>
        <p:blipFill>
          <a:blip r:embed="rId6"/>
          <a:stretch>
            <a:fillRect/>
          </a:stretch>
        </p:blipFill>
        <p:spPr>
          <a:xfrm>
            <a:off x="1349879" y="6267680"/>
            <a:ext cx="492018" cy="492018"/>
          </a:xfrm>
          <a:prstGeom prst="rect">
            <a:avLst/>
          </a:prstGeom>
        </p:spPr>
      </p:pic>
      <p:sp>
        <p:nvSpPr>
          <p:cNvPr id="118" name="Rectangle 117"/>
          <p:cNvSpPr/>
          <p:nvPr/>
        </p:nvSpPr>
        <p:spPr>
          <a:xfrm>
            <a:off x="2017526" y="6274133"/>
            <a:ext cx="2919874" cy="392245"/>
          </a:xfrm>
          <a:prstGeom prst="rect">
            <a:avLst/>
          </a:prstGeom>
        </p:spPr>
        <p:txBody>
          <a:bodyPr wrap="square">
            <a:spAutoFit/>
          </a:bodyPr>
          <a:lstStyle/>
          <a:p>
            <a:pPr defTabSz="913330" fontAlgn="base">
              <a:spcBef>
                <a:spcPct val="0"/>
              </a:spcBef>
              <a:spcAft>
                <a:spcPct val="0"/>
              </a:spcAft>
              <a:defRPr/>
            </a:pPr>
            <a:r>
              <a:rPr lang="en-GB" sz="1961" kern="0" dirty="0">
                <a:solidFill>
                  <a:srgbClr val="000000"/>
                </a:solidFill>
                <a:latin typeface="Segoe UI" charset="0"/>
                <a:ea typeface="MS PGothic" charset="0"/>
              </a:rPr>
              <a:t>RStudio</a:t>
            </a:r>
          </a:p>
        </p:txBody>
      </p:sp>
    </p:spTree>
    <p:extLst>
      <p:ext uri="{BB962C8B-B14F-4D97-AF65-F5344CB8AC3E}">
        <p14:creationId xmlns:p14="http://schemas.microsoft.com/office/powerpoint/2010/main" val="3988842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4" name="Straight Connector 143"/>
          <p:cNvCxnSpPr>
            <a:cxnSpLocks/>
          </p:cNvCxnSpPr>
          <p:nvPr/>
        </p:nvCxnSpPr>
        <p:spPr>
          <a:xfrm flipH="1">
            <a:off x="3901752" y="4166879"/>
            <a:ext cx="3597886" cy="0"/>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36" name="Freeform 128">
            <a:extLst>
              <a:ext uri="{FF2B5EF4-FFF2-40B4-BE49-F238E27FC236}">
                <a16:creationId xmlns:a16="http://schemas.microsoft.com/office/drawing/2014/main" id="{D57F6130-7F7B-4EA4-88C1-4979DF34CD22}"/>
              </a:ext>
            </a:extLst>
          </p:cNvPr>
          <p:cNvSpPr>
            <a:spLocks noChangeAspect="1"/>
          </p:cNvSpPr>
          <p:nvPr/>
        </p:nvSpPr>
        <p:spPr bwMode="auto">
          <a:xfrm>
            <a:off x="1639022" y="3081304"/>
            <a:ext cx="1558874" cy="86114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600">
              <a:solidFill>
                <a:srgbClr val="0070C0"/>
              </a:solidFill>
            </a:endParaRPr>
          </a:p>
        </p:txBody>
      </p:sp>
      <p:grpSp>
        <p:nvGrpSpPr>
          <p:cNvPr id="146" name="Group 326">
            <a:extLst>
              <a:ext uri="{FF2B5EF4-FFF2-40B4-BE49-F238E27FC236}">
                <a16:creationId xmlns:a16="http://schemas.microsoft.com/office/drawing/2014/main" id="{7E0F1043-F0CA-443B-BD4F-E8261C55A521}"/>
              </a:ext>
            </a:extLst>
          </p:cNvPr>
          <p:cNvGrpSpPr>
            <a:grpSpLocks noChangeAspect="1"/>
          </p:cNvGrpSpPr>
          <p:nvPr/>
        </p:nvGrpSpPr>
        <p:grpSpPr bwMode="auto">
          <a:xfrm>
            <a:off x="2523318" y="3788489"/>
            <a:ext cx="1513672" cy="728355"/>
            <a:chOff x="6816" y="2557"/>
            <a:chExt cx="259" cy="136"/>
          </a:xfrm>
          <a:noFill/>
        </p:grpSpPr>
        <p:sp useBgFill="1">
          <p:nvSpPr>
            <p:cNvPr id="149" name="Freeform 328">
              <a:extLst>
                <a:ext uri="{FF2B5EF4-FFF2-40B4-BE49-F238E27FC236}">
                  <a16:creationId xmlns:a16="http://schemas.microsoft.com/office/drawing/2014/main" id="{A4F5BA45-21D8-48DC-BEBD-195B7821F950}"/>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endParaRPr lang="en-US" sz="1600">
                <a:solidFill>
                  <a:srgbClr val="0070C0"/>
                </a:solidFill>
              </a:endParaRPr>
            </a:p>
          </p:txBody>
        </p:sp>
        <p:sp useBgFill="1">
          <p:nvSpPr>
            <p:cNvPr id="148" name="Rectangle 327">
              <a:extLst>
                <a:ext uri="{FF2B5EF4-FFF2-40B4-BE49-F238E27FC236}">
                  <a16:creationId xmlns:a16="http://schemas.microsoft.com/office/drawing/2014/main" id="{0F260DCC-A8E6-4EE5-8A27-A2FC8299C3A0}"/>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endParaRPr lang="en-US" sz="1600">
                <a:solidFill>
                  <a:srgbClr val="0070C0"/>
                </a:solidFill>
              </a:endParaRPr>
            </a:p>
          </p:txBody>
        </p:sp>
      </p:grpSp>
      <p:sp>
        <p:nvSpPr>
          <p:cNvPr id="130" name="Rectangle 129"/>
          <p:cNvSpPr/>
          <p:nvPr/>
        </p:nvSpPr>
        <p:spPr bwMode="auto">
          <a:xfrm>
            <a:off x="8327326" y="2525402"/>
            <a:ext cx="2439435" cy="2123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1757">
              <a:spcAft>
                <a:spcPts val="400"/>
              </a:spcAft>
              <a:defRPr/>
            </a:pPr>
            <a:r>
              <a:rPr lang="en-US" sz="1600" kern="0" spc="49" dirty="0">
                <a:solidFill>
                  <a:srgbClr val="0070C0"/>
                </a:solidFill>
                <a:cs typeface="Segoe UI Semibold" charset="0"/>
              </a:rPr>
              <a:t>Spark</a:t>
            </a:r>
          </a:p>
          <a:p>
            <a:pPr defTabSz="931757">
              <a:spcAft>
                <a:spcPts val="400"/>
              </a:spcAft>
              <a:defRPr/>
            </a:pPr>
            <a:r>
              <a:rPr lang="en-US" sz="1600" kern="0" spc="49" dirty="0">
                <a:solidFill>
                  <a:srgbClr val="0070C0"/>
                </a:solidFill>
                <a:cs typeface="Segoe UI Semibold" charset="0"/>
              </a:rPr>
              <a:t>SQL Server </a:t>
            </a:r>
          </a:p>
          <a:p>
            <a:pPr defTabSz="931757">
              <a:spcAft>
                <a:spcPts val="400"/>
              </a:spcAft>
              <a:defRPr/>
            </a:pPr>
            <a:r>
              <a:rPr lang="en-US" sz="1600" kern="0" spc="49" dirty="0">
                <a:solidFill>
                  <a:srgbClr val="0070C0"/>
                </a:solidFill>
                <a:cs typeface="Segoe UI Semibold" charset="0"/>
              </a:rPr>
              <a:t>Virtual machines </a:t>
            </a:r>
          </a:p>
          <a:p>
            <a:pPr defTabSz="931757">
              <a:spcAft>
                <a:spcPts val="400"/>
              </a:spcAft>
              <a:defRPr/>
            </a:pPr>
            <a:r>
              <a:rPr lang="en-US" sz="1600" kern="0" spc="49" dirty="0">
                <a:solidFill>
                  <a:srgbClr val="0070C0"/>
                </a:solidFill>
                <a:cs typeface="Segoe UI Semibold" charset="0"/>
              </a:rPr>
              <a:t>GPUs</a:t>
            </a:r>
          </a:p>
          <a:p>
            <a:pPr defTabSz="931757">
              <a:spcAft>
                <a:spcPts val="400"/>
              </a:spcAft>
              <a:defRPr/>
            </a:pPr>
            <a:r>
              <a:rPr lang="en-US" sz="1600" kern="0" spc="49" dirty="0">
                <a:solidFill>
                  <a:srgbClr val="0070C0"/>
                </a:solidFill>
                <a:cs typeface="Segoe UI Semibold" charset="0"/>
              </a:rPr>
              <a:t>Container services</a:t>
            </a:r>
          </a:p>
          <a:p>
            <a:pPr defTabSz="931757">
              <a:spcAft>
                <a:spcPts val="400"/>
              </a:spcAft>
              <a:defRPr/>
            </a:pPr>
            <a:r>
              <a:rPr lang="en-US" sz="1600" kern="0" spc="49" dirty="0">
                <a:solidFill>
                  <a:srgbClr val="0070C0"/>
                </a:solidFill>
                <a:cs typeface="Segoe UI Semibold" charset="0"/>
              </a:rPr>
              <a:t>Machine Learning Server</a:t>
            </a:r>
          </a:p>
          <a:p>
            <a:pPr defTabSz="931757">
              <a:spcAft>
                <a:spcPts val="400"/>
              </a:spcAft>
              <a:defRPr/>
            </a:pPr>
            <a:endParaRPr lang="en-US" sz="1600" kern="0" spc="49" dirty="0">
              <a:solidFill>
                <a:srgbClr val="0070C0"/>
              </a:solidFill>
              <a:cs typeface="Segoe UI Semibold" charset="0"/>
            </a:endParaRPr>
          </a:p>
        </p:txBody>
      </p:sp>
      <p:sp>
        <p:nvSpPr>
          <p:cNvPr id="140" name="Rectangle 139"/>
          <p:cNvSpPr/>
          <p:nvPr/>
        </p:nvSpPr>
        <p:spPr bwMode="auto">
          <a:xfrm>
            <a:off x="1910478" y="4897434"/>
            <a:ext cx="2574835" cy="9787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algn="ctr" defTabSz="931757">
              <a:lnSpc>
                <a:spcPct val="90000"/>
              </a:lnSpc>
              <a:defRPr/>
            </a:pPr>
            <a:r>
              <a:rPr lang="en-US" sz="1600" kern="0" spc="49" dirty="0">
                <a:solidFill>
                  <a:srgbClr val="0070C0"/>
                </a:solidFill>
                <a:cs typeface="Segoe UI Semibold" charset="0"/>
              </a:rPr>
              <a:t>Notebooks</a:t>
            </a:r>
          </a:p>
          <a:p>
            <a:pPr algn="ctr" defTabSz="931757">
              <a:lnSpc>
                <a:spcPct val="90000"/>
              </a:lnSpc>
              <a:defRPr/>
            </a:pPr>
            <a:r>
              <a:rPr lang="en-US" sz="1600" kern="0" spc="49" dirty="0">
                <a:solidFill>
                  <a:srgbClr val="0070C0"/>
                </a:solidFill>
                <a:cs typeface="Segoe UI Semibold" charset="0"/>
              </a:rPr>
              <a:t>IDEs</a:t>
            </a:r>
          </a:p>
          <a:p>
            <a:pPr algn="ctr" defTabSz="931757">
              <a:lnSpc>
                <a:spcPct val="90000"/>
              </a:lnSpc>
              <a:defRPr/>
            </a:pPr>
            <a:r>
              <a:rPr lang="en-US" sz="1600" kern="0" spc="49" dirty="0">
                <a:solidFill>
                  <a:srgbClr val="0070C0"/>
                </a:solidFill>
                <a:cs typeface="Segoe UI Semibold" charset="0"/>
              </a:rPr>
              <a:t>Azure Machine Learning Workbench</a:t>
            </a:r>
          </a:p>
        </p:txBody>
      </p:sp>
      <p:sp>
        <p:nvSpPr>
          <p:cNvPr id="141" name="Rectangle 140"/>
          <p:cNvSpPr/>
          <p:nvPr/>
        </p:nvSpPr>
        <p:spPr bwMode="auto">
          <a:xfrm>
            <a:off x="3415691" y="2813911"/>
            <a:ext cx="1316653" cy="9787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1757">
              <a:lnSpc>
                <a:spcPct val="90000"/>
              </a:lnSpc>
              <a:defRPr/>
            </a:pPr>
            <a:r>
              <a:rPr lang="en-US" sz="1600" kern="0" dirty="0">
                <a:solidFill>
                  <a:srgbClr val="0070C0"/>
                </a:solidFill>
                <a:ea typeface="Segoe UI" pitchFamily="34" charset="0"/>
                <a:cs typeface="Segoe UI Semibold" panose="020B0702040204020203" pitchFamily="34" charset="0"/>
              </a:rPr>
              <a:t>AI dev /</a:t>
            </a:r>
          </a:p>
          <a:p>
            <a:pPr defTabSz="931757">
              <a:lnSpc>
                <a:spcPct val="90000"/>
              </a:lnSpc>
              <a:defRPr/>
            </a:pPr>
            <a:r>
              <a:rPr lang="en-US" sz="1600" kern="0" dirty="0">
                <a:solidFill>
                  <a:srgbClr val="0070C0"/>
                </a:solidFill>
                <a:ea typeface="Segoe UI" pitchFamily="34" charset="0"/>
                <a:cs typeface="Segoe UI Semibold" panose="020B0702040204020203" pitchFamily="34" charset="0"/>
              </a:rPr>
              <a:t>data scientist </a:t>
            </a:r>
          </a:p>
          <a:p>
            <a:pPr defTabSz="931757">
              <a:lnSpc>
                <a:spcPct val="90000"/>
              </a:lnSpc>
              <a:defRPr/>
            </a:pPr>
            <a:r>
              <a:rPr lang="en-US" sz="1600" kern="0" dirty="0">
                <a:solidFill>
                  <a:srgbClr val="0070C0"/>
                </a:solidFill>
                <a:ea typeface="Segoe UI" pitchFamily="34" charset="0"/>
                <a:cs typeface="Segoe UI Semibold" panose="020B0702040204020203" pitchFamily="34" charset="0"/>
              </a:rPr>
              <a:t>workstation</a:t>
            </a:r>
          </a:p>
          <a:p>
            <a:pPr defTabSz="931757">
              <a:lnSpc>
                <a:spcPct val="90000"/>
              </a:lnSpc>
              <a:defRPr/>
            </a:pPr>
            <a:r>
              <a:rPr lang="en-US" sz="1600" kern="0" dirty="0">
                <a:solidFill>
                  <a:srgbClr val="0070C0"/>
                </a:solidFill>
                <a:ea typeface="Segoe UI" pitchFamily="34" charset="0"/>
                <a:cs typeface="Segoe UI Semibold" panose="020B0702040204020203" pitchFamily="34" charset="0"/>
              </a:rPr>
              <a:t>CPU/GPU</a:t>
            </a:r>
          </a:p>
        </p:txBody>
      </p:sp>
      <p:sp>
        <p:nvSpPr>
          <p:cNvPr id="147" name="Rectangle 146"/>
          <p:cNvSpPr/>
          <p:nvPr/>
        </p:nvSpPr>
        <p:spPr bwMode="auto">
          <a:xfrm>
            <a:off x="5322928" y="3868823"/>
            <a:ext cx="1676392" cy="31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1757">
              <a:lnSpc>
                <a:spcPct val="90000"/>
              </a:lnSpc>
              <a:defRPr/>
            </a:pPr>
            <a:r>
              <a:rPr lang="en-US" sz="1600" spc="200">
                <a:solidFill>
                  <a:srgbClr val="0070C0"/>
                </a:solidFill>
                <a:cs typeface="Segoe UI Semilight" charset="0"/>
              </a:rPr>
              <a:t>ON-PREMISES</a:t>
            </a:r>
          </a:p>
        </p:txBody>
      </p:sp>
      <p:sp>
        <p:nvSpPr>
          <p:cNvPr id="3" name="Title 2"/>
          <p:cNvSpPr>
            <a:spLocks noGrp="1"/>
          </p:cNvSpPr>
          <p:nvPr>
            <p:ph type="title"/>
          </p:nvPr>
        </p:nvSpPr>
        <p:spPr>
          <a:xfrm>
            <a:off x="838200" y="365126"/>
            <a:ext cx="10515600" cy="976048"/>
          </a:xfrm>
        </p:spPr>
        <p:txBody>
          <a:bodyPr>
            <a:normAutofit/>
          </a:bodyPr>
          <a:lstStyle/>
          <a:p>
            <a:pPr algn="l"/>
            <a:r>
              <a:rPr lang="en-US" sz="4400" dirty="0">
                <a:latin typeface="Calibri" charset="0"/>
                <a:ea typeface="Calibri" charset="0"/>
                <a:cs typeface="Calibri" charset="0"/>
              </a:rPr>
              <a:t>ML Components</a:t>
            </a:r>
          </a:p>
        </p:txBody>
      </p:sp>
      <p:sp>
        <p:nvSpPr>
          <p:cNvPr id="175" name="Rectangle 174">
            <a:extLst>
              <a:ext uri="{FF2B5EF4-FFF2-40B4-BE49-F238E27FC236}">
                <a16:creationId xmlns:a16="http://schemas.microsoft.com/office/drawing/2014/main" id="{F41A5AF1-2CBB-4FAF-9F95-1CDD6FC0FEE3}"/>
              </a:ext>
            </a:extLst>
          </p:cNvPr>
          <p:cNvSpPr/>
          <p:nvPr/>
        </p:nvSpPr>
        <p:spPr bwMode="auto">
          <a:xfrm>
            <a:off x="5321722" y="5525292"/>
            <a:ext cx="1705714" cy="5355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1757">
              <a:lnSpc>
                <a:spcPct val="90000"/>
              </a:lnSpc>
              <a:defRPr/>
            </a:pPr>
            <a:r>
              <a:rPr lang="en-US" sz="1600" spc="200">
                <a:solidFill>
                  <a:srgbClr val="0070C0"/>
                </a:solidFill>
                <a:cs typeface="Segoe UI Semilight" charset="0"/>
              </a:rPr>
              <a:t>EDGE COMPUTING</a:t>
            </a:r>
          </a:p>
        </p:txBody>
      </p:sp>
      <p:sp>
        <p:nvSpPr>
          <p:cNvPr id="176" name="Rectangle 175">
            <a:extLst>
              <a:ext uri="{FF2B5EF4-FFF2-40B4-BE49-F238E27FC236}">
                <a16:creationId xmlns:a16="http://schemas.microsoft.com/office/drawing/2014/main" id="{91095BA4-80FA-4B1E-A5BA-7B398C967B71}"/>
              </a:ext>
            </a:extLst>
          </p:cNvPr>
          <p:cNvSpPr/>
          <p:nvPr/>
        </p:nvSpPr>
        <p:spPr bwMode="auto">
          <a:xfrm>
            <a:off x="8334376" y="5386791"/>
            <a:ext cx="1706839" cy="326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1757">
              <a:lnSpc>
                <a:spcPct val="95000"/>
              </a:lnSpc>
              <a:spcAft>
                <a:spcPts val="588"/>
              </a:spcAft>
              <a:defRPr/>
            </a:pPr>
            <a:r>
              <a:rPr lang="en-US" sz="1600" kern="0" spc="49" dirty="0">
                <a:solidFill>
                  <a:srgbClr val="0070C0"/>
                </a:solidFill>
                <a:cs typeface="Segoe UI Semibold" charset="0"/>
              </a:rPr>
              <a:t>Azure IoT Edge</a:t>
            </a:r>
          </a:p>
        </p:txBody>
      </p:sp>
      <p:sp>
        <p:nvSpPr>
          <p:cNvPr id="17" name="Rectangle 16">
            <a:extLst>
              <a:ext uri="{FF2B5EF4-FFF2-40B4-BE49-F238E27FC236}">
                <a16:creationId xmlns:a16="http://schemas.microsoft.com/office/drawing/2014/main" id="{E96EDD15-3D76-4B37-B293-033514616E3D}"/>
              </a:ext>
            </a:extLst>
          </p:cNvPr>
          <p:cNvSpPr/>
          <p:nvPr/>
        </p:nvSpPr>
        <p:spPr>
          <a:xfrm>
            <a:off x="501724" y="2380929"/>
            <a:ext cx="1894635" cy="738650"/>
          </a:xfrm>
          <a:prstGeom prst="rect">
            <a:avLst/>
          </a:prstGeom>
        </p:spPr>
        <p:txBody>
          <a:bodyPr wrap="square" lIns="91427" tIns="45713" rIns="91427" bIns="45713">
            <a:spAutoFit/>
          </a:bodyPr>
          <a:lstStyle/>
          <a:p>
            <a:pPr algn="r" defTabSz="931757">
              <a:spcAft>
                <a:spcPts val="588"/>
              </a:spcAft>
              <a:defRPr/>
            </a:pPr>
            <a:r>
              <a:rPr lang="en-US" sz="1400" b="1" kern="0" spc="49" dirty="0">
                <a:solidFill>
                  <a:srgbClr val="0070C0"/>
                </a:solidFill>
                <a:latin typeface="Segoe UI Semibold" charset="0"/>
                <a:cs typeface="Segoe UI Semibold" charset="0"/>
              </a:rPr>
              <a:t>Experimentation and Model Management</a:t>
            </a:r>
          </a:p>
        </p:txBody>
      </p:sp>
      <p:sp>
        <p:nvSpPr>
          <p:cNvPr id="181" name="Rectangle 180">
            <a:extLst>
              <a:ext uri="{FF2B5EF4-FFF2-40B4-BE49-F238E27FC236}">
                <a16:creationId xmlns:a16="http://schemas.microsoft.com/office/drawing/2014/main" id="{147969A8-307F-40C6-B3AC-FF6667B641D1}"/>
              </a:ext>
            </a:extLst>
          </p:cNvPr>
          <p:cNvSpPr/>
          <p:nvPr/>
        </p:nvSpPr>
        <p:spPr bwMode="auto">
          <a:xfrm>
            <a:off x="993228" y="1535827"/>
            <a:ext cx="3618896" cy="31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algn="ctr" defTabSz="931757">
              <a:lnSpc>
                <a:spcPct val="90000"/>
              </a:lnSpc>
              <a:defRPr/>
            </a:pPr>
            <a:r>
              <a:rPr lang="en-US" sz="1600" spc="200" dirty="0">
                <a:solidFill>
                  <a:srgbClr val="0070C0"/>
                </a:solidFill>
                <a:cs typeface="Segoe UI Semilight" charset="0"/>
              </a:rPr>
              <a:t>Developer Tools</a:t>
            </a:r>
          </a:p>
        </p:txBody>
      </p:sp>
      <p:sp>
        <p:nvSpPr>
          <p:cNvPr id="132" name="Rectangle 131">
            <a:extLst>
              <a:ext uri="{FF2B5EF4-FFF2-40B4-BE49-F238E27FC236}">
                <a16:creationId xmlns:a16="http://schemas.microsoft.com/office/drawing/2014/main" id="{D28F637D-E641-4AE3-9D3A-76AE9BC6F553}"/>
              </a:ext>
            </a:extLst>
          </p:cNvPr>
          <p:cNvSpPr/>
          <p:nvPr/>
        </p:nvSpPr>
        <p:spPr bwMode="auto">
          <a:xfrm>
            <a:off x="7511225" y="1430283"/>
            <a:ext cx="2789195" cy="5355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algn="ctr" defTabSz="931757">
              <a:lnSpc>
                <a:spcPct val="90000"/>
              </a:lnSpc>
              <a:defRPr/>
            </a:pPr>
            <a:r>
              <a:rPr lang="en-US" sz="1600" spc="200">
                <a:solidFill>
                  <a:srgbClr val="0070C0"/>
                </a:solidFill>
                <a:cs typeface="Segoe UI Semilight" charset="0"/>
              </a:rPr>
              <a:t>TRAIN &amp; DEPLOY OPTIONS</a:t>
            </a:r>
          </a:p>
        </p:txBody>
      </p:sp>
      <p:sp>
        <p:nvSpPr>
          <p:cNvPr id="134" name="Rectangle 133">
            <a:extLst>
              <a:ext uri="{FF2B5EF4-FFF2-40B4-BE49-F238E27FC236}">
                <a16:creationId xmlns:a16="http://schemas.microsoft.com/office/drawing/2014/main" id="{D0CE03C7-CE64-4310-AE81-D1072C48B1B1}"/>
              </a:ext>
            </a:extLst>
          </p:cNvPr>
          <p:cNvSpPr/>
          <p:nvPr/>
        </p:nvSpPr>
        <p:spPr bwMode="auto">
          <a:xfrm>
            <a:off x="5322928" y="2464036"/>
            <a:ext cx="1705714" cy="31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1757">
              <a:lnSpc>
                <a:spcPct val="90000"/>
              </a:lnSpc>
              <a:defRPr/>
            </a:pPr>
            <a:r>
              <a:rPr lang="en-US" sz="1600" spc="200">
                <a:solidFill>
                  <a:srgbClr val="0070C0"/>
                </a:solidFill>
                <a:cs typeface="Segoe UI Semilight" charset="0"/>
              </a:rPr>
              <a:t>AZURE</a:t>
            </a:r>
          </a:p>
        </p:txBody>
      </p:sp>
      <p:sp>
        <p:nvSpPr>
          <p:cNvPr id="135" name="Right Bracket 134">
            <a:extLst>
              <a:ext uri="{FF2B5EF4-FFF2-40B4-BE49-F238E27FC236}">
                <a16:creationId xmlns:a16="http://schemas.microsoft.com/office/drawing/2014/main" id="{A5EF019B-643D-43F2-848A-30771D2B06A6}"/>
              </a:ext>
            </a:extLst>
          </p:cNvPr>
          <p:cNvSpPr/>
          <p:nvPr/>
        </p:nvSpPr>
        <p:spPr>
          <a:xfrm flipH="1">
            <a:off x="5286168" y="2750553"/>
            <a:ext cx="2209859" cy="2774739"/>
          </a:xfrm>
          <a:prstGeom prst="rightBracket">
            <a:avLst>
              <a:gd name="adj" fmla="val 0"/>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sz="1600">
              <a:solidFill>
                <a:srgbClr val="0070C0"/>
              </a:solidFill>
            </a:endParaRPr>
          </a:p>
        </p:txBody>
      </p:sp>
      <p:grpSp>
        <p:nvGrpSpPr>
          <p:cNvPr id="150" name="Group 149">
            <a:extLst>
              <a:ext uri="{FF2B5EF4-FFF2-40B4-BE49-F238E27FC236}">
                <a16:creationId xmlns:a16="http://schemas.microsoft.com/office/drawing/2014/main" id="{75487FC3-A5C7-4DD5-8420-46B819096E26}"/>
              </a:ext>
            </a:extLst>
          </p:cNvPr>
          <p:cNvGrpSpPr/>
          <p:nvPr/>
        </p:nvGrpSpPr>
        <p:grpSpPr>
          <a:xfrm>
            <a:off x="7792186" y="3927561"/>
            <a:ext cx="242592" cy="461601"/>
            <a:chOff x="8078776" y="2897184"/>
            <a:chExt cx="196535" cy="373965"/>
          </a:xfrm>
        </p:grpSpPr>
        <p:sp>
          <p:nvSpPr>
            <p:cNvPr id="151" name="Rectangle 150">
              <a:extLst>
                <a:ext uri="{FF2B5EF4-FFF2-40B4-BE49-F238E27FC236}">
                  <a16:creationId xmlns:a16="http://schemas.microsoft.com/office/drawing/2014/main" id="{737CB2FA-7026-483C-8085-8BAD9E936269}"/>
                </a:ext>
              </a:extLst>
            </p:cNvPr>
            <p:cNvSpPr/>
            <p:nvPr/>
          </p:nvSpPr>
          <p:spPr bwMode="auto">
            <a:xfrm>
              <a:off x="8078776" y="2897184"/>
              <a:ext cx="196535" cy="373965"/>
            </a:xfrm>
            <a:prstGeom prst="rect">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err="1">
                <a:solidFill>
                  <a:srgbClr val="0070C0"/>
                </a:solidFill>
                <a:ea typeface="Segoe UI" pitchFamily="34" charset="0"/>
                <a:cs typeface="Segoe UI" pitchFamily="34" charset="0"/>
              </a:endParaRPr>
            </a:p>
          </p:txBody>
        </p:sp>
        <p:cxnSp>
          <p:nvCxnSpPr>
            <p:cNvPr id="152" name="Straight Connector 151">
              <a:extLst>
                <a:ext uri="{FF2B5EF4-FFF2-40B4-BE49-F238E27FC236}">
                  <a16:creationId xmlns:a16="http://schemas.microsoft.com/office/drawing/2014/main" id="{760B304A-A267-4C4F-AEEE-F6CD03A134DA}"/>
                </a:ext>
              </a:extLst>
            </p:cNvPr>
            <p:cNvCxnSpPr>
              <a:cxnSpLocks/>
            </p:cNvCxnSpPr>
            <p:nvPr/>
          </p:nvCxnSpPr>
          <p:spPr>
            <a:xfrm>
              <a:off x="8130362" y="2964411"/>
              <a:ext cx="93362"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DE1DC13-57E1-4E1F-AE71-41B2D94AEF4D}"/>
                </a:ext>
              </a:extLst>
            </p:cNvPr>
            <p:cNvCxnSpPr>
              <a:cxnSpLocks/>
            </p:cNvCxnSpPr>
            <p:nvPr/>
          </p:nvCxnSpPr>
          <p:spPr>
            <a:xfrm>
              <a:off x="8122179" y="3147034"/>
              <a:ext cx="109728"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43503FB-B567-41BE-B6FF-265CC3E95B7F}"/>
                </a:ext>
              </a:extLst>
            </p:cNvPr>
            <p:cNvCxnSpPr>
              <a:cxnSpLocks/>
            </p:cNvCxnSpPr>
            <p:nvPr/>
          </p:nvCxnSpPr>
          <p:spPr>
            <a:xfrm>
              <a:off x="8122179" y="3198956"/>
              <a:ext cx="109728"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D8F8E8E5-1C36-4D3E-BEAA-DBA21E6D3D97}"/>
              </a:ext>
            </a:extLst>
          </p:cNvPr>
          <p:cNvGrpSpPr/>
          <p:nvPr/>
        </p:nvGrpSpPr>
        <p:grpSpPr>
          <a:xfrm>
            <a:off x="7692354" y="5297046"/>
            <a:ext cx="442257" cy="468925"/>
            <a:chOff x="6985001" y="2809178"/>
            <a:chExt cx="1545156" cy="1486376"/>
          </a:xfrm>
          <a:noFill/>
        </p:grpSpPr>
        <p:sp>
          <p:nvSpPr>
            <p:cNvPr id="14" name="Rectangle 13">
              <a:extLst>
                <a:ext uri="{FF2B5EF4-FFF2-40B4-BE49-F238E27FC236}">
                  <a16:creationId xmlns:a16="http://schemas.microsoft.com/office/drawing/2014/main" id="{2FF57283-D9F5-451D-BDB7-E577EC8C8864}"/>
                </a:ext>
              </a:extLst>
            </p:cNvPr>
            <p:cNvSpPr/>
            <p:nvPr/>
          </p:nvSpPr>
          <p:spPr bwMode="auto">
            <a:xfrm>
              <a:off x="6985001" y="2902857"/>
              <a:ext cx="450552" cy="1146098"/>
            </a:xfrm>
            <a:custGeom>
              <a:avLst/>
              <a:gdLst>
                <a:gd name="connsiteX0" fmla="*/ 0 w 450552"/>
                <a:gd name="connsiteY0" fmla="*/ 0 h 1146098"/>
                <a:gd name="connsiteX1" fmla="*/ 450552 w 450552"/>
                <a:gd name="connsiteY1" fmla="*/ 0 h 1146098"/>
                <a:gd name="connsiteX2" fmla="*/ 450552 w 450552"/>
                <a:gd name="connsiteY2" fmla="*/ 1146098 h 1146098"/>
                <a:gd name="connsiteX3" fmla="*/ 0 w 450552"/>
                <a:gd name="connsiteY3" fmla="*/ 1146098 h 1146098"/>
                <a:gd name="connsiteX4" fmla="*/ 0 w 450552"/>
                <a:gd name="connsiteY4" fmla="*/ 0 h 1146098"/>
                <a:gd name="connsiteX0" fmla="*/ 0 w 450552"/>
                <a:gd name="connsiteY0" fmla="*/ 0 h 1146098"/>
                <a:gd name="connsiteX1" fmla="*/ 450552 w 450552"/>
                <a:gd name="connsiteY1" fmla="*/ 0 h 1146098"/>
                <a:gd name="connsiteX2" fmla="*/ 450552 w 450552"/>
                <a:gd name="connsiteY2" fmla="*/ 1146098 h 1146098"/>
                <a:gd name="connsiteX3" fmla="*/ 210456 w 450552"/>
                <a:gd name="connsiteY3" fmla="*/ 1143000 h 1146098"/>
                <a:gd name="connsiteX4" fmla="*/ 0 w 450552"/>
                <a:gd name="connsiteY4" fmla="*/ 1146098 h 1146098"/>
                <a:gd name="connsiteX5" fmla="*/ 0 w 450552"/>
                <a:gd name="connsiteY5" fmla="*/ 0 h 1146098"/>
                <a:gd name="connsiteX0" fmla="*/ 450552 w 541992"/>
                <a:gd name="connsiteY0" fmla="*/ 1146098 h 1237538"/>
                <a:gd name="connsiteX1" fmla="*/ 210456 w 541992"/>
                <a:gd name="connsiteY1" fmla="*/ 1143000 h 1237538"/>
                <a:gd name="connsiteX2" fmla="*/ 0 w 541992"/>
                <a:gd name="connsiteY2" fmla="*/ 1146098 h 1237538"/>
                <a:gd name="connsiteX3" fmla="*/ 0 w 541992"/>
                <a:gd name="connsiteY3" fmla="*/ 0 h 1237538"/>
                <a:gd name="connsiteX4" fmla="*/ 450552 w 541992"/>
                <a:gd name="connsiteY4" fmla="*/ 0 h 1237538"/>
                <a:gd name="connsiteX5" fmla="*/ 541992 w 541992"/>
                <a:gd name="connsiteY5" fmla="*/ 1237538 h 1237538"/>
                <a:gd name="connsiteX0" fmla="*/ 210456 w 541992"/>
                <a:gd name="connsiteY0" fmla="*/ 1143000 h 1237538"/>
                <a:gd name="connsiteX1" fmla="*/ 0 w 541992"/>
                <a:gd name="connsiteY1" fmla="*/ 1146098 h 1237538"/>
                <a:gd name="connsiteX2" fmla="*/ 0 w 541992"/>
                <a:gd name="connsiteY2" fmla="*/ 0 h 1237538"/>
                <a:gd name="connsiteX3" fmla="*/ 450552 w 541992"/>
                <a:gd name="connsiteY3" fmla="*/ 0 h 1237538"/>
                <a:gd name="connsiteX4" fmla="*/ 541992 w 541992"/>
                <a:gd name="connsiteY4" fmla="*/ 1237538 h 1237538"/>
                <a:gd name="connsiteX0" fmla="*/ 210456 w 450552"/>
                <a:gd name="connsiteY0" fmla="*/ 1143000 h 1146098"/>
                <a:gd name="connsiteX1" fmla="*/ 0 w 450552"/>
                <a:gd name="connsiteY1" fmla="*/ 1146098 h 1146098"/>
                <a:gd name="connsiteX2" fmla="*/ 0 w 450552"/>
                <a:gd name="connsiteY2" fmla="*/ 0 h 1146098"/>
                <a:gd name="connsiteX3" fmla="*/ 450552 w 450552"/>
                <a:gd name="connsiteY3" fmla="*/ 0 h 1146098"/>
              </a:gdLst>
              <a:ahLst/>
              <a:cxnLst>
                <a:cxn ang="0">
                  <a:pos x="connsiteX0" y="connsiteY0"/>
                </a:cxn>
                <a:cxn ang="0">
                  <a:pos x="connsiteX1" y="connsiteY1"/>
                </a:cxn>
                <a:cxn ang="0">
                  <a:pos x="connsiteX2" y="connsiteY2"/>
                </a:cxn>
                <a:cxn ang="0">
                  <a:pos x="connsiteX3" y="connsiteY3"/>
                </a:cxn>
              </a:cxnLst>
              <a:rect l="l" t="t" r="r" b="b"/>
              <a:pathLst>
                <a:path w="450552" h="1146098">
                  <a:moveTo>
                    <a:pt x="210456" y="1143000"/>
                  </a:moveTo>
                  <a:lnTo>
                    <a:pt x="0" y="1146098"/>
                  </a:lnTo>
                  <a:lnTo>
                    <a:pt x="0" y="0"/>
                  </a:lnTo>
                  <a:lnTo>
                    <a:pt x="450552" y="0"/>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err="1">
                <a:solidFill>
                  <a:srgbClr val="0070C0"/>
                </a:solidFill>
                <a:ea typeface="Segoe UI" pitchFamily="34" charset="0"/>
                <a:cs typeface="Segoe UI" pitchFamily="34" charset="0"/>
              </a:endParaRPr>
            </a:p>
          </p:txBody>
        </p:sp>
        <p:sp>
          <p:nvSpPr>
            <p:cNvPr id="161" name="Rectangle 160">
              <a:extLst>
                <a:ext uri="{FF2B5EF4-FFF2-40B4-BE49-F238E27FC236}">
                  <a16:creationId xmlns:a16="http://schemas.microsoft.com/office/drawing/2014/main" id="{A2E47E5C-155B-435C-8CD0-A75BFCE56B89}"/>
                </a:ext>
              </a:extLst>
            </p:cNvPr>
            <p:cNvSpPr/>
            <p:nvPr/>
          </p:nvSpPr>
          <p:spPr bwMode="auto">
            <a:xfrm>
              <a:off x="7787492" y="2899229"/>
              <a:ext cx="742665" cy="1149726"/>
            </a:xfrm>
            <a:custGeom>
              <a:avLst/>
              <a:gdLst>
                <a:gd name="connsiteX0" fmla="*/ 0 w 742665"/>
                <a:gd name="connsiteY0" fmla="*/ 0 h 1146098"/>
                <a:gd name="connsiteX1" fmla="*/ 742665 w 742665"/>
                <a:gd name="connsiteY1" fmla="*/ 0 h 1146098"/>
                <a:gd name="connsiteX2" fmla="*/ 742665 w 742665"/>
                <a:gd name="connsiteY2" fmla="*/ 1146098 h 1146098"/>
                <a:gd name="connsiteX3" fmla="*/ 0 w 742665"/>
                <a:gd name="connsiteY3" fmla="*/ 1146098 h 1146098"/>
                <a:gd name="connsiteX4" fmla="*/ 0 w 742665"/>
                <a:gd name="connsiteY4" fmla="*/ 0 h 1146098"/>
                <a:gd name="connsiteX0" fmla="*/ 0 w 742665"/>
                <a:gd name="connsiteY0" fmla="*/ 3628 h 1149726"/>
                <a:gd name="connsiteX1" fmla="*/ 427594 w 742665"/>
                <a:gd name="connsiteY1" fmla="*/ 0 h 1149726"/>
                <a:gd name="connsiteX2" fmla="*/ 742665 w 742665"/>
                <a:gd name="connsiteY2" fmla="*/ 3628 h 1149726"/>
                <a:gd name="connsiteX3" fmla="*/ 742665 w 742665"/>
                <a:gd name="connsiteY3" fmla="*/ 1149726 h 1149726"/>
                <a:gd name="connsiteX4" fmla="*/ 0 w 742665"/>
                <a:gd name="connsiteY4" fmla="*/ 1149726 h 1149726"/>
                <a:gd name="connsiteX5" fmla="*/ 0 w 742665"/>
                <a:gd name="connsiteY5" fmla="*/ 3628 h 1149726"/>
                <a:gd name="connsiteX0" fmla="*/ 0 w 742665"/>
                <a:gd name="connsiteY0" fmla="*/ 3628 h 1149726"/>
                <a:gd name="connsiteX1" fmla="*/ 427594 w 742665"/>
                <a:gd name="connsiteY1" fmla="*/ 0 h 1149726"/>
                <a:gd name="connsiteX2" fmla="*/ 742665 w 742665"/>
                <a:gd name="connsiteY2" fmla="*/ 3628 h 1149726"/>
                <a:gd name="connsiteX3" fmla="*/ 742665 w 742665"/>
                <a:gd name="connsiteY3" fmla="*/ 1149726 h 1149726"/>
                <a:gd name="connsiteX4" fmla="*/ 0 w 742665"/>
                <a:gd name="connsiteY4" fmla="*/ 1149726 h 1149726"/>
                <a:gd name="connsiteX5" fmla="*/ 91440 w 742665"/>
                <a:gd name="connsiteY5" fmla="*/ 95068 h 1149726"/>
                <a:gd name="connsiteX0" fmla="*/ 0 w 742665"/>
                <a:gd name="connsiteY0" fmla="*/ 3628 h 1149726"/>
                <a:gd name="connsiteX1" fmla="*/ 427594 w 742665"/>
                <a:gd name="connsiteY1" fmla="*/ 0 h 1149726"/>
                <a:gd name="connsiteX2" fmla="*/ 742665 w 742665"/>
                <a:gd name="connsiteY2" fmla="*/ 3628 h 1149726"/>
                <a:gd name="connsiteX3" fmla="*/ 742665 w 742665"/>
                <a:gd name="connsiteY3" fmla="*/ 1149726 h 1149726"/>
                <a:gd name="connsiteX4" fmla="*/ 0 w 742665"/>
                <a:gd name="connsiteY4" fmla="*/ 1149726 h 1149726"/>
                <a:gd name="connsiteX0" fmla="*/ 427594 w 742665"/>
                <a:gd name="connsiteY0" fmla="*/ 0 h 1149726"/>
                <a:gd name="connsiteX1" fmla="*/ 742665 w 742665"/>
                <a:gd name="connsiteY1" fmla="*/ 3628 h 1149726"/>
                <a:gd name="connsiteX2" fmla="*/ 742665 w 742665"/>
                <a:gd name="connsiteY2" fmla="*/ 1149726 h 1149726"/>
                <a:gd name="connsiteX3" fmla="*/ 0 w 742665"/>
                <a:gd name="connsiteY3" fmla="*/ 1149726 h 1149726"/>
              </a:gdLst>
              <a:ahLst/>
              <a:cxnLst>
                <a:cxn ang="0">
                  <a:pos x="connsiteX0" y="connsiteY0"/>
                </a:cxn>
                <a:cxn ang="0">
                  <a:pos x="connsiteX1" y="connsiteY1"/>
                </a:cxn>
                <a:cxn ang="0">
                  <a:pos x="connsiteX2" y="connsiteY2"/>
                </a:cxn>
                <a:cxn ang="0">
                  <a:pos x="connsiteX3" y="connsiteY3"/>
                </a:cxn>
              </a:cxnLst>
              <a:rect l="l" t="t" r="r" b="b"/>
              <a:pathLst>
                <a:path w="742665" h="1149726">
                  <a:moveTo>
                    <a:pt x="427594" y="0"/>
                  </a:moveTo>
                  <a:lnTo>
                    <a:pt x="742665" y="3628"/>
                  </a:lnTo>
                  <a:lnTo>
                    <a:pt x="742665" y="1149726"/>
                  </a:lnTo>
                  <a:lnTo>
                    <a:pt x="0" y="1149726"/>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err="1">
                <a:solidFill>
                  <a:srgbClr val="0070C0"/>
                </a:solidFill>
                <a:ea typeface="Segoe UI" pitchFamily="34" charset="0"/>
                <a:cs typeface="Segoe UI" pitchFamily="34" charset="0"/>
              </a:endParaRPr>
            </a:p>
          </p:txBody>
        </p:sp>
        <p:sp>
          <p:nvSpPr>
            <p:cNvPr id="160" name="Freeform: Shape 159">
              <a:extLst>
                <a:ext uri="{FF2B5EF4-FFF2-40B4-BE49-F238E27FC236}">
                  <a16:creationId xmlns:a16="http://schemas.microsoft.com/office/drawing/2014/main" id="{59474200-6A6E-4B87-99CE-B82098A79F07}"/>
                </a:ext>
              </a:extLst>
            </p:cNvPr>
            <p:cNvSpPr/>
            <p:nvPr/>
          </p:nvSpPr>
          <p:spPr bwMode="auto">
            <a:xfrm flipH="1">
              <a:off x="7200583" y="2809178"/>
              <a:ext cx="1126006" cy="1486376"/>
            </a:xfrm>
            <a:custGeom>
              <a:avLst/>
              <a:gdLst>
                <a:gd name="connsiteX0" fmla="*/ 109362 w 183891"/>
                <a:gd name="connsiteY0" fmla="*/ 0 h 242744"/>
                <a:gd name="connsiteX1" fmla="*/ 33578 w 183891"/>
                <a:gd name="connsiteY1" fmla="*/ 0 h 242744"/>
                <a:gd name="connsiteX2" fmla="*/ 82156 w 183891"/>
                <a:gd name="connsiteY2" fmla="*/ 95787 h 242744"/>
                <a:gd name="connsiteX3" fmla="*/ 0 w 183891"/>
                <a:gd name="connsiteY3" fmla="*/ 95787 h 242744"/>
                <a:gd name="connsiteX4" fmla="*/ 147085 w 183891"/>
                <a:gd name="connsiteY4" fmla="*/ 242744 h 242744"/>
                <a:gd name="connsiteX5" fmla="*/ 179893 w 183891"/>
                <a:gd name="connsiteY5" fmla="*/ 242744 h 242744"/>
                <a:gd name="connsiteX6" fmla="*/ 131315 w 183891"/>
                <a:gd name="connsiteY6" fmla="*/ 146957 h 242744"/>
                <a:gd name="connsiteX7" fmla="*/ 183891 w 183891"/>
                <a:gd name="connsiteY7" fmla="*/ 146957 h 242744"/>
                <a:gd name="connsiteX0" fmla="*/ 109362 w 183891"/>
                <a:gd name="connsiteY0" fmla="*/ 0 h 242744"/>
                <a:gd name="connsiteX1" fmla="*/ 33578 w 183891"/>
                <a:gd name="connsiteY1" fmla="*/ 0 h 242744"/>
                <a:gd name="connsiteX2" fmla="*/ 82156 w 183891"/>
                <a:gd name="connsiteY2" fmla="*/ 95787 h 242744"/>
                <a:gd name="connsiteX3" fmla="*/ 0 w 183891"/>
                <a:gd name="connsiteY3" fmla="*/ 95787 h 242744"/>
                <a:gd name="connsiteX4" fmla="*/ 179893 w 183891"/>
                <a:gd name="connsiteY4" fmla="*/ 242744 h 242744"/>
                <a:gd name="connsiteX5" fmla="*/ 131315 w 183891"/>
                <a:gd name="connsiteY5" fmla="*/ 146957 h 242744"/>
                <a:gd name="connsiteX6" fmla="*/ 183891 w 183891"/>
                <a:gd name="connsiteY6" fmla="*/ 146957 h 242744"/>
                <a:gd name="connsiteX7" fmla="*/ 109362 w 183891"/>
                <a:gd name="connsiteY7" fmla="*/ 0 h 2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891" h="242744">
                  <a:moveTo>
                    <a:pt x="109362" y="0"/>
                  </a:moveTo>
                  <a:lnTo>
                    <a:pt x="33578" y="0"/>
                  </a:lnTo>
                  <a:lnTo>
                    <a:pt x="82156" y="95787"/>
                  </a:lnTo>
                  <a:lnTo>
                    <a:pt x="0" y="95787"/>
                  </a:lnTo>
                  <a:lnTo>
                    <a:pt x="179893" y="242744"/>
                  </a:lnTo>
                  <a:lnTo>
                    <a:pt x="131315" y="146957"/>
                  </a:lnTo>
                  <a:lnTo>
                    <a:pt x="183891" y="146957"/>
                  </a:lnTo>
                  <a:lnTo>
                    <a:pt x="109362" y="0"/>
                  </a:lnTo>
                  <a:close/>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err="1">
                <a:solidFill>
                  <a:srgbClr val="0070C0"/>
                </a:solidFill>
                <a:ea typeface="Segoe UI" pitchFamily="34" charset="0"/>
                <a:cs typeface="Segoe UI" pitchFamily="34" charset="0"/>
              </a:endParaRPr>
            </a:p>
          </p:txBody>
        </p:sp>
      </p:grpSp>
      <p:sp>
        <p:nvSpPr>
          <p:cNvPr id="162" name="Freeform 146">
            <a:extLst>
              <a:ext uri="{FF2B5EF4-FFF2-40B4-BE49-F238E27FC236}">
                <a16:creationId xmlns:a16="http://schemas.microsoft.com/office/drawing/2014/main" id="{DC75A248-CE43-4722-8939-EA0572FC4DAB}"/>
              </a:ext>
            </a:extLst>
          </p:cNvPr>
          <p:cNvSpPr>
            <a:spLocks noChangeAspect="1"/>
          </p:cNvSpPr>
          <p:nvPr/>
        </p:nvSpPr>
        <p:spPr bwMode="auto">
          <a:xfrm>
            <a:off x="7655527" y="2525402"/>
            <a:ext cx="515907" cy="32672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IN" sz="1600">
              <a:solidFill>
                <a:srgbClr val="0070C0"/>
              </a:solidFill>
            </a:endParaRPr>
          </a:p>
        </p:txBody>
      </p:sp>
    </p:spTree>
    <p:extLst>
      <p:ext uri="{BB962C8B-B14F-4D97-AF65-F5344CB8AC3E}">
        <p14:creationId xmlns:p14="http://schemas.microsoft.com/office/powerpoint/2010/main" val="312311114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Straight Connector 39"/>
          <p:cNvCxnSpPr/>
          <p:nvPr/>
        </p:nvCxnSpPr>
        <p:spPr>
          <a:xfrm>
            <a:off x="1564200" y="3456683"/>
            <a:ext cx="1407613" cy="1610"/>
          </a:xfrm>
          <a:prstGeom prst="line">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94" idx="3"/>
            <a:endCxn id="46" idx="1"/>
          </p:cNvCxnSpPr>
          <p:nvPr/>
        </p:nvCxnSpPr>
        <p:spPr>
          <a:xfrm>
            <a:off x="3497374" y="3444715"/>
            <a:ext cx="1226098" cy="2718"/>
          </a:xfrm>
          <a:prstGeom prst="line">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2"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2727302" y="2791964"/>
            <a:ext cx="1122829" cy="1262432"/>
          </a:xfrm>
          <a:prstGeom prst="rect">
            <a:avLst/>
          </a:prstGeom>
          <a:noFill/>
        </p:spPr>
      </p:pic>
      <p:pic>
        <p:nvPicPr>
          <p:cNvPr id="44" name="Picture 43"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6907" y="5625379"/>
            <a:ext cx="576063" cy="550616"/>
          </a:xfrm>
          <a:prstGeom prst="rect">
            <a:avLst/>
          </a:prstGeom>
        </p:spPr>
      </p:pic>
      <p:sp>
        <p:nvSpPr>
          <p:cNvPr id="46" name="Rectangle 45"/>
          <p:cNvSpPr/>
          <p:nvPr/>
        </p:nvSpPr>
        <p:spPr bwMode="auto">
          <a:xfrm>
            <a:off x="4723472" y="3174502"/>
            <a:ext cx="528866" cy="5458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algn="ctr" defTabSz="685252" fontAlgn="base">
              <a:lnSpc>
                <a:spcPct val="90000"/>
              </a:lnSpc>
              <a:spcBef>
                <a:spcPct val="0"/>
              </a:spcBef>
              <a:spcAft>
                <a:spcPct val="0"/>
              </a:spcAft>
              <a:defRPr/>
            </a:pPr>
            <a:endParaRPr lang="en-GB" sz="176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p:cNvSpPr/>
          <p:nvPr/>
        </p:nvSpPr>
        <p:spPr bwMode="auto">
          <a:xfrm>
            <a:off x="4778217" y="4247215"/>
            <a:ext cx="528866" cy="5458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algn="ctr" defTabSz="685252" fontAlgn="base">
              <a:lnSpc>
                <a:spcPct val="90000"/>
              </a:lnSpc>
              <a:spcBef>
                <a:spcPct val="0"/>
              </a:spcBef>
              <a:spcAft>
                <a:spcPct val="0"/>
              </a:spcAft>
              <a:defRPr/>
            </a:pPr>
            <a:endParaRPr lang="en-GB" sz="176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p:cNvSpPr/>
          <p:nvPr/>
        </p:nvSpPr>
        <p:spPr>
          <a:xfrm>
            <a:off x="2434460" y="2572973"/>
            <a:ext cx="5395757" cy="2613867"/>
          </a:xfrm>
          <a:prstGeom prst="rect">
            <a:avLst/>
          </a:prstGeom>
          <a:noFill/>
          <a:ln w="57150" cmpd="thickThi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330" fontAlgn="base">
              <a:spcBef>
                <a:spcPct val="0"/>
              </a:spcBef>
              <a:spcAft>
                <a:spcPct val="0"/>
              </a:spcAft>
              <a:defRPr/>
            </a:pPr>
            <a:endParaRPr lang="en-GB" sz="1013" kern="0">
              <a:solidFill>
                <a:srgbClr val="FFFFFF"/>
              </a:solidFill>
              <a:latin typeface="Segoe UI"/>
            </a:endParaRPr>
          </a:p>
        </p:txBody>
      </p:sp>
      <p:pic>
        <p:nvPicPr>
          <p:cNvPr id="49" name="Picture 48"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2181" y="3440658"/>
            <a:ext cx="413488" cy="458943"/>
          </a:xfrm>
          <a:prstGeom prst="rect">
            <a:avLst/>
          </a:prstGeom>
        </p:spPr>
      </p:pic>
      <p:sp>
        <p:nvSpPr>
          <p:cNvPr id="89" name="Rectangle 88"/>
          <p:cNvSpPr/>
          <p:nvPr/>
        </p:nvSpPr>
        <p:spPr>
          <a:xfrm>
            <a:off x="5001269" y="3495723"/>
            <a:ext cx="242305" cy="221536"/>
          </a:xfrm>
          <a:prstGeom prst="rect">
            <a:avLst/>
          </a:prstGeom>
        </p:spPr>
        <p:txBody>
          <a:bodyPr wrap="none">
            <a:spAutoFit/>
          </a:bodyPr>
          <a:lstStyle/>
          <a:p>
            <a:pPr algn="ctr" defTabSz="913330" fontAlgn="base">
              <a:spcBef>
                <a:spcPct val="0"/>
              </a:spcBef>
              <a:spcAft>
                <a:spcPct val="0"/>
              </a:spcAft>
              <a:defRPr/>
            </a:pPr>
            <a:r>
              <a:rPr lang="en-GB" sz="822" kern="0" dirty="0">
                <a:solidFill>
                  <a:srgbClr val="FFFFFF"/>
                </a:solidFill>
                <a:latin typeface="Calibri Light" panose="020F0302020204030204" pitchFamily="34" charset="0"/>
                <a:ea typeface="MS PGothic" charset="0"/>
              </a:rPr>
              <a:t>R</a:t>
            </a:r>
          </a:p>
        </p:txBody>
      </p:sp>
      <p:pic>
        <p:nvPicPr>
          <p:cNvPr id="90"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4583842" y="2926383"/>
            <a:ext cx="957380" cy="1076414"/>
          </a:xfrm>
          <a:prstGeom prst="rect">
            <a:avLst/>
          </a:prstGeom>
          <a:noFill/>
        </p:spPr>
      </p:pic>
      <p:pic>
        <p:nvPicPr>
          <p:cNvPr id="91" name="Picture 90"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7401" y="3456684"/>
            <a:ext cx="352559" cy="391317"/>
          </a:xfrm>
          <a:prstGeom prst="rect">
            <a:avLst/>
          </a:prstGeom>
        </p:spPr>
      </p:pic>
      <p:sp>
        <p:nvSpPr>
          <p:cNvPr id="86" name="Rectangle 85"/>
          <p:cNvSpPr/>
          <p:nvPr/>
        </p:nvSpPr>
        <p:spPr>
          <a:xfrm>
            <a:off x="5576963" y="3495723"/>
            <a:ext cx="242305" cy="221536"/>
          </a:xfrm>
          <a:prstGeom prst="rect">
            <a:avLst/>
          </a:prstGeom>
        </p:spPr>
        <p:txBody>
          <a:bodyPr wrap="none">
            <a:spAutoFit/>
          </a:bodyPr>
          <a:lstStyle/>
          <a:p>
            <a:pPr algn="ctr" defTabSz="913330" fontAlgn="base">
              <a:spcBef>
                <a:spcPct val="0"/>
              </a:spcBef>
              <a:spcAft>
                <a:spcPct val="0"/>
              </a:spcAft>
              <a:defRPr/>
            </a:pPr>
            <a:r>
              <a:rPr lang="en-GB" sz="822" kern="0" dirty="0">
                <a:solidFill>
                  <a:srgbClr val="FFFFFF"/>
                </a:solidFill>
                <a:latin typeface="Calibri Light" panose="020F0302020204030204" pitchFamily="34" charset="0"/>
                <a:ea typeface="MS PGothic" charset="0"/>
              </a:rPr>
              <a:t>R</a:t>
            </a:r>
          </a:p>
        </p:txBody>
      </p:sp>
      <p:pic>
        <p:nvPicPr>
          <p:cNvPr id="87"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5159535" y="2926383"/>
            <a:ext cx="957380" cy="1076414"/>
          </a:xfrm>
          <a:prstGeom prst="rect">
            <a:avLst/>
          </a:prstGeom>
          <a:noFill/>
        </p:spPr>
      </p:pic>
      <p:pic>
        <p:nvPicPr>
          <p:cNvPr id="88" name="Picture 87"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3094" y="3456684"/>
            <a:ext cx="352559" cy="391317"/>
          </a:xfrm>
          <a:prstGeom prst="rect">
            <a:avLst/>
          </a:prstGeom>
        </p:spPr>
      </p:pic>
      <p:sp>
        <p:nvSpPr>
          <p:cNvPr id="83" name="Rectangle 82"/>
          <p:cNvSpPr/>
          <p:nvPr/>
        </p:nvSpPr>
        <p:spPr>
          <a:xfrm>
            <a:off x="6155411" y="3495723"/>
            <a:ext cx="242305" cy="221536"/>
          </a:xfrm>
          <a:prstGeom prst="rect">
            <a:avLst/>
          </a:prstGeom>
        </p:spPr>
        <p:txBody>
          <a:bodyPr wrap="none">
            <a:spAutoFit/>
          </a:bodyPr>
          <a:lstStyle/>
          <a:p>
            <a:pPr algn="ctr" defTabSz="913330" fontAlgn="base">
              <a:spcBef>
                <a:spcPct val="0"/>
              </a:spcBef>
              <a:spcAft>
                <a:spcPct val="0"/>
              </a:spcAft>
              <a:defRPr/>
            </a:pPr>
            <a:r>
              <a:rPr lang="en-GB" sz="822" kern="0" dirty="0">
                <a:solidFill>
                  <a:srgbClr val="FFFFFF"/>
                </a:solidFill>
                <a:latin typeface="Calibri Light" panose="020F0302020204030204" pitchFamily="34" charset="0"/>
                <a:ea typeface="MS PGothic" charset="0"/>
              </a:rPr>
              <a:t>R</a:t>
            </a:r>
          </a:p>
        </p:txBody>
      </p:sp>
      <p:pic>
        <p:nvPicPr>
          <p:cNvPr id="84"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5737983" y="2926383"/>
            <a:ext cx="957380" cy="1076414"/>
          </a:xfrm>
          <a:prstGeom prst="rect">
            <a:avLst/>
          </a:prstGeom>
          <a:noFill/>
        </p:spPr>
      </p:pic>
      <p:pic>
        <p:nvPicPr>
          <p:cNvPr id="85" name="Picture 84"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1544" y="3456684"/>
            <a:ext cx="352559" cy="391317"/>
          </a:xfrm>
          <a:prstGeom prst="rect">
            <a:avLst/>
          </a:prstGeom>
        </p:spPr>
      </p:pic>
      <p:sp>
        <p:nvSpPr>
          <p:cNvPr id="80" name="Rectangle 79"/>
          <p:cNvSpPr/>
          <p:nvPr/>
        </p:nvSpPr>
        <p:spPr>
          <a:xfrm>
            <a:off x="6731103" y="3495723"/>
            <a:ext cx="242305" cy="221536"/>
          </a:xfrm>
          <a:prstGeom prst="rect">
            <a:avLst/>
          </a:prstGeom>
        </p:spPr>
        <p:txBody>
          <a:bodyPr wrap="none">
            <a:spAutoFit/>
          </a:bodyPr>
          <a:lstStyle/>
          <a:p>
            <a:pPr algn="ctr" defTabSz="913330" fontAlgn="base">
              <a:spcBef>
                <a:spcPct val="0"/>
              </a:spcBef>
              <a:spcAft>
                <a:spcPct val="0"/>
              </a:spcAft>
              <a:defRPr/>
            </a:pPr>
            <a:r>
              <a:rPr lang="en-GB" sz="822" kern="0" dirty="0">
                <a:solidFill>
                  <a:srgbClr val="FFFFFF"/>
                </a:solidFill>
                <a:latin typeface="Calibri Light" panose="020F0302020204030204" pitchFamily="34" charset="0"/>
                <a:ea typeface="MS PGothic" charset="0"/>
              </a:rPr>
              <a:t>R</a:t>
            </a:r>
          </a:p>
        </p:txBody>
      </p:sp>
      <p:pic>
        <p:nvPicPr>
          <p:cNvPr id="81"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6313676" y="2926383"/>
            <a:ext cx="957380" cy="1076414"/>
          </a:xfrm>
          <a:prstGeom prst="rect">
            <a:avLst/>
          </a:prstGeom>
          <a:noFill/>
        </p:spPr>
      </p:pic>
      <p:pic>
        <p:nvPicPr>
          <p:cNvPr id="82" name="Picture 81"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7236" y="3456684"/>
            <a:ext cx="352559" cy="391317"/>
          </a:xfrm>
          <a:prstGeom prst="rect">
            <a:avLst/>
          </a:prstGeom>
        </p:spPr>
      </p:pic>
      <p:sp>
        <p:nvSpPr>
          <p:cNvPr id="77" name="Rectangle 76"/>
          <p:cNvSpPr/>
          <p:nvPr/>
        </p:nvSpPr>
        <p:spPr>
          <a:xfrm>
            <a:off x="7306796" y="3495723"/>
            <a:ext cx="242305" cy="221536"/>
          </a:xfrm>
          <a:prstGeom prst="rect">
            <a:avLst/>
          </a:prstGeom>
        </p:spPr>
        <p:txBody>
          <a:bodyPr wrap="none">
            <a:spAutoFit/>
          </a:bodyPr>
          <a:lstStyle/>
          <a:p>
            <a:pPr algn="ctr" defTabSz="913330" fontAlgn="base">
              <a:spcBef>
                <a:spcPct val="0"/>
              </a:spcBef>
              <a:spcAft>
                <a:spcPct val="0"/>
              </a:spcAft>
              <a:defRPr/>
            </a:pPr>
            <a:r>
              <a:rPr lang="en-GB" sz="822" kern="0" dirty="0">
                <a:solidFill>
                  <a:srgbClr val="FFFFFF"/>
                </a:solidFill>
                <a:latin typeface="Calibri Light" panose="020F0302020204030204" pitchFamily="34" charset="0"/>
                <a:ea typeface="MS PGothic" charset="0"/>
              </a:rPr>
              <a:t>R</a:t>
            </a:r>
          </a:p>
        </p:txBody>
      </p:sp>
      <p:pic>
        <p:nvPicPr>
          <p:cNvPr id="78"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6889369" y="2926383"/>
            <a:ext cx="957380" cy="1076414"/>
          </a:xfrm>
          <a:prstGeom prst="rect">
            <a:avLst/>
          </a:prstGeom>
          <a:noFill/>
        </p:spPr>
      </p:pic>
      <p:pic>
        <p:nvPicPr>
          <p:cNvPr id="79" name="Picture 78"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2929" y="3456684"/>
            <a:ext cx="352559" cy="391317"/>
          </a:xfrm>
          <a:prstGeom prst="rect">
            <a:avLst/>
          </a:prstGeom>
        </p:spPr>
      </p:pic>
      <p:sp>
        <p:nvSpPr>
          <p:cNvPr id="74" name="Rectangle 73"/>
          <p:cNvSpPr/>
          <p:nvPr/>
        </p:nvSpPr>
        <p:spPr>
          <a:xfrm>
            <a:off x="5064622" y="4535845"/>
            <a:ext cx="242305" cy="221536"/>
          </a:xfrm>
          <a:prstGeom prst="rect">
            <a:avLst/>
          </a:prstGeom>
        </p:spPr>
        <p:txBody>
          <a:bodyPr wrap="none">
            <a:spAutoFit/>
          </a:bodyPr>
          <a:lstStyle/>
          <a:p>
            <a:pPr algn="ctr" defTabSz="913330" fontAlgn="base">
              <a:spcBef>
                <a:spcPct val="0"/>
              </a:spcBef>
              <a:spcAft>
                <a:spcPct val="0"/>
              </a:spcAft>
              <a:defRPr/>
            </a:pPr>
            <a:r>
              <a:rPr lang="en-GB" sz="822" kern="0" dirty="0">
                <a:solidFill>
                  <a:srgbClr val="FFFFFF"/>
                </a:solidFill>
                <a:latin typeface="Calibri Light" panose="020F0302020204030204" pitchFamily="34" charset="0"/>
                <a:ea typeface="MS PGothic" charset="0"/>
              </a:rPr>
              <a:t>R</a:t>
            </a:r>
          </a:p>
        </p:txBody>
      </p:sp>
      <p:pic>
        <p:nvPicPr>
          <p:cNvPr id="75"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4647195" y="3966507"/>
            <a:ext cx="957380" cy="1076414"/>
          </a:xfrm>
          <a:prstGeom prst="rect">
            <a:avLst/>
          </a:prstGeom>
          <a:noFill/>
        </p:spPr>
      </p:pic>
      <p:pic>
        <p:nvPicPr>
          <p:cNvPr id="76" name="Picture 75"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00755" y="4496807"/>
            <a:ext cx="352559" cy="391317"/>
          </a:xfrm>
          <a:prstGeom prst="rect">
            <a:avLst/>
          </a:prstGeom>
        </p:spPr>
      </p:pic>
      <p:sp>
        <p:nvSpPr>
          <p:cNvPr id="71" name="Rectangle 70"/>
          <p:cNvSpPr/>
          <p:nvPr/>
        </p:nvSpPr>
        <p:spPr>
          <a:xfrm>
            <a:off x="5640315" y="4535845"/>
            <a:ext cx="242305" cy="221536"/>
          </a:xfrm>
          <a:prstGeom prst="rect">
            <a:avLst/>
          </a:prstGeom>
        </p:spPr>
        <p:txBody>
          <a:bodyPr wrap="none">
            <a:spAutoFit/>
          </a:bodyPr>
          <a:lstStyle/>
          <a:p>
            <a:pPr algn="ctr" defTabSz="913330" fontAlgn="base">
              <a:spcBef>
                <a:spcPct val="0"/>
              </a:spcBef>
              <a:spcAft>
                <a:spcPct val="0"/>
              </a:spcAft>
              <a:defRPr/>
            </a:pPr>
            <a:r>
              <a:rPr lang="en-GB" sz="822" kern="0" dirty="0">
                <a:solidFill>
                  <a:srgbClr val="FFFFFF"/>
                </a:solidFill>
                <a:latin typeface="Calibri Light" panose="020F0302020204030204" pitchFamily="34" charset="0"/>
                <a:ea typeface="MS PGothic" charset="0"/>
              </a:rPr>
              <a:t>R</a:t>
            </a:r>
          </a:p>
        </p:txBody>
      </p:sp>
      <p:pic>
        <p:nvPicPr>
          <p:cNvPr id="72"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5222888" y="3966507"/>
            <a:ext cx="957380" cy="1076414"/>
          </a:xfrm>
          <a:prstGeom prst="rect">
            <a:avLst/>
          </a:prstGeom>
          <a:noFill/>
        </p:spPr>
      </p:pic>
      <p:pic>
        <p:nvPicPr>
          <p:cNvPr id="73" name="Picture 72"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6448" y="4496807"/>
            <a:ext cx="352559" cy="391317"/>
          </a:xfrm>
          <a:prstGeom prst="rect">
            <a:avLst/>
          </a:prstGeom>
        </p:spPr>
      </p:pic>
      <p:sp>
        <p:nvSpPr>
          <p:cNvPr id="68" name="Rectangle 67"/>
          <p:cNvSpPr/>
          <p:nvPr/>
        </p:nvSpPr>
        <p:spPr>
          <a:xfrm>
            <a:off x="6218762" y="4535845"/>
            <a:ext cx="242305" cy="221536"/>
          </a:xfrm>
          <a:prstGeom prst="rect">
            <a:avLst/>
          </a:prstGeom>
        </p:spPr>
        <p:txBody>
          <a:bodyPr wrap="none">
            <a:spAutoFit/>
          </a:bodyPr>
          <a:lstStyle/>
          <a:p>
            <a:pPr algn="ctr" defTabSz="913330" fontAlgn="base">
              <a:spcBef>
                <a:spcPct val="0"/>
              </a:spcBef>
              <a:spcAft>
                <a:spcPct val="0"/>
              </a:spcAft>
              <a:defRPr/>
            </a:pPr>
            <a:r>
              <a:rPr lang="en-GB" sz="822" kern="0" dirty="0">
                <a:solidFill>
                  <a:srgbClr val="FFFFFF"/>
                </a:solidFill>
                <a:latin typeface="Calibri Light" panose="020F0302020204030204" pitchFamily="34" charset="0"/>
                <a:ea typeface="MS PGothic" charset="0"/>
              </a:rPr>
              <a:t>R</a:t>
            </a:r>
          </a:p>
        </p:txBody>
      </p:sp>
      <p:pic>
        <p:nvPicPr>
          <p:cNvPr id="69"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5801336" y="3966507"/>
            <a:ext cx="957380" cy="1076414"/>
          </a:xfrm>
          <a:prstGeom prst="rect">
            <a:avLst/>
          </a:prstGeom>
          <a:noFill/>
        </p:spPr>
      </p:pic>
      <p:pic>
        <p:nvPicPr>
          <p:cNvPr id="70" name="Picture 69"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4896" y="4496807"/>
            <a:ext cx="352559" cy="391317"/>
          </a:xfrm>
          <a:prstGeom prst="rect">
            <a:avLst/>
          </a:prstGeom>
        </p:spPr>
      </p:pic>
      <p:sp>
        <p:nvSpPr>
          <p:cNvPr id="65" name="Rectangle 64"/>
          <p:cNvSpPr/>
          <p:nvPr/>
        </p:nvSpPr>
        <p:spPr>
          <a:xfrm>
            <a:off x="6794458" y="4535845"/>
            <a:ext cx="242305" cy="221536"/>
          </a:xfrm>
          <a:prstGeom prst="rect">
            <a:avLst/>
          </a:prstGeom>
        </p:spPr>
        <p:txBody>
          <a:bodyPr wrap="none">
            <a:spAutoFit/>
          </a:bodyPr>
          <a:lstStyle/>
          <a:p>
            <a:pPr algn="ctr" defTabSz="913330" fontAlgn="base">
              <a:spcBef>
                <a:spcPct val="0"/>
              </a:spcBef>
              <a:spcAft>
                <a:spcPct val="0"/>
              </a:spcAft>
              <a:defRPr/>
            </a:pPr>
            <a:r>
              <a:rPr lang="en-GB" sz="822" kern="0" dirty="0">
                <a:solidFill>
                  <a:srgbClr val="FFFFFF"/>
                </a:solidFill>
                <a:latin typeface="Calibri Light" panose="020F0302020204030204" pitchFamily="34" charset="0"/>
                <a:ea typeface="MS PGothic" charset="0"/>
              </a:rPr>
              <a:t>R</a:t>
            </a:r>
          </a:p>
        </p:txBody>
      </p:sp>
      <p:pic>
        <p:nvPicPr>
          <p:cNvPr id="66"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6377030" y="3966507"/>
            <a:ext cx="957380" cy="1076414"/>
          </a:xfrm>
          <a:prstGeom prst="rect">
            <a:avLst/>
          </a:prstGeom>
          <a:noFill/>
        </p:spPr>
      </p:pic>
      <p:pic>
        <p:nvPicPr>
          <p:cNvPr id="67" name="Picture 66"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0590" y="4496807"/>
            <a:ext cx="352559" cy="391317"/>
          </a:xfrm>
          <a:prstGeom prst="rect">
            <a:avLst/>
          </a:prstGeom>
        </p:spPr>
      </p:pic>
      <p:sp>
        <p:nvSpPr>
          <p:cNvPr id="62" name="Rectangle 61"/>
          <p:cNvSpPr/>
          <p:nvPr/>
        </p:nvSpPr>
        <p:spPr>
          <a:xfrm>
            <a:off x="7370150" y="4535845"/>
            <a:ext cx="242305" cy="221536"/>
          </a:xfrm>
          <a:prstGeom prst="rect">
            <a:avLst/>
          </a:prstGeom>
        </p:spPr>
        <p:txBody>
          <a:bodyPr wrap="none">
            <a:spAutoFit/>
          </a:bodyPr>
          <a:lstStyle/>
          <a:p>
            <a:pPr algn="ctr" defTabSz="913330" fontAlgn="base">
              <a:spcBef>
                <a:spcPct val="0"/>
              </a:spcBef>
              <a:spcAft>
                <a:spcPct val="0"/>
              </a:spcAft>
              <a:defRPr/>
            </a:pPr>
            <a:r>
              <a:rPr lang="en-GB" sz="822" kern="0" dirty="0">
                <a:solidFill>
                  <a:srgbClr val="FFFFFF"/>
                </a:solidFill>
                <a:latin typeface="Calibri Light" panose="020F0302020204030204" pitchFamily="34" charset="0"/>
                <a:ea typeface="MS PGothic" charset="0"/>
              </a:rPr>
              <a:t>R</a:t>
            </a:r>
          </a:p>
        </p:txBody>
      </p:sp>
      <p:pic>
        <p:nvPicPr>
          <p:cNvPr id="63"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6952723" y="3966507"/>
            <a:ext cx="957380" cy="1076414"/>
          </a:xfrm>
          <a:prstGeom prst="rect">
            <a:avLst/>
          </a:prstGeom>
          <a:noFill/>
        </p:spPr>
      </p:pic>
      <p:pic>
        <p:nvPicPr>
          <p:cNvPr id="64" name="Picture 63"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06282" y="4496807"/>
            <a:ext cx="352559" cy="391317"/>
          </a:xfrm>
          <a:prstGeom prst="rect">
            <a:avLst/>
          </a:prstGeom>
        </p:spPr>
      </p:pic>
      <p:sp>
        <p:nvSpPr>
          <p:cNvPr id="61" name="TextBox 60"/>
          <p:cNvSpPr txBox="1"/>
          <p:nvPr/>
        </p:nvSpPr>
        <p:spPr>
          <a:xfrm>
            <a:off x="5099460" y="2555317"/>
            <a:ext cx="1957796" cy="379630"/>
          </a:xfrm>
          <a:prstGeom prst="rect">
            <a:avLst/>
          </a:prstGeom>
          <a:noFill/>
          <a:ln>
            <a:noFill/>
          </a:ln>
        </p:spPr>
        <p:txBody>
          <a:bodyPr wrap="none" lIns="134406" tIns="107525" rIns="134406" bIns="107525" rtlCol="0">
            <a:spAutoFit/>
          </a:bodyPr>
          <a:lstStyle/>
          <a:p>
            <a:pPr algn="ctr" defTabSz="913330" fontAlgn="base">
              <a:lnSpc>
                <a:spcPct val="90000"/>
              </a:lnSpc>
              <a:spcBef>
                <a:spcPct val="0"/>
              </a:spcBef>
              <a:spcAft>
                <a:spcPts val="441"/>
              </a:spcAft>
              <a:defRPr/>
            </a:pPr>
            <a:r>
              <a:rPr lang="en-GB" sz="1173" kern="0" dirty="0">
                <a:gradFill>
                  <a:gsLst>
                    <a:gs pos="2917">
                      <a:srgbClr val="000000"/>
                    </a:gs>
                    <a:gs pos="30000">
                      <a:srgbClr val="000000"/>
                    </a:gs>
                  </a:gsLst>
                  <a:lin ang="5400000" scaled="0"/>
                </a:gradFill>
                <a:latin typeface="Segoe UI" charset="0"/>
                <a:ea typeface="MS PGothic" charset="0"/>
              </a:rPr>
              <a:t>Data Nodes/Worker Nodes </a:t>
            </a:r>
          </a:p>
        </p:txBody>
      </p:sp>
      <p:sp>
        <p:nvSpPr>
          <p:cNvPr id="92" name="TextBox 91"/>
          <p:cNvSpPr txBox="1"/>
          <p:nvPr/>
        </p:nvSpPr>
        <p:spPr>
          <a:xfrm>
            <a:off x="2384639" y="2536992"/>
            <a:ext cx="1629199" cy="379806"/>
          </a:xfrm>
          <a:prstGeom prst="rect">
            <a:avLst/>
          </a:prstGeom>
          <a:noFill/>
          <a:ln>
            <a:noFill/>
          </a:ln>
        </p:spPr>
        <p:txBody>
          <a:bodyPr wrap="square" lIns="134406" tIns="107525" rIns="134406" bIns="107525" rtlCol="0">
            <a:spAutoFit/>
          </a:bodyPr>
          <a:lstStyle/>
          <a:p>
            <a:pPr algn="ctr" defTabSz="913330" fontAlgn="base">
              <a:lnSpc>
                <a:spcPct val="90000"/>
              </a:lnSpc>
              <a:spcBef>
                <a:spcPct val="0"/>
              </a:spcBef>
              <a:spcAft>
                <a:spcPts val="441"/>
              </a:spcAft>
              <a:defRPr/>
            </a:pPr>
            <a:r>
              <a:rPr lang="en-GB" sz="1173" kern="0" dirty="0">
                <a:gradFill>
                  <a:gsLst>
                    <a:gs pos="2917">
                      <a:srgbClr val="000000"/>
                    </a:gs>
                    <a:gs pos="30000">
                      <a:srgbClr val="000000"/>
                    </a:gs>
                  </a:gsLst>
                  <a:lin ang="5400000" scaled="0"/>
                </a:gradFill>
                <a:latin typeface="Segoe UI" charset="0"/>
                <a:ea typeface="MS PGothic" charset="0"/>
              </a:rPr>
              <a:t>Edge Node</a:t>
            </a:r>
          </a:p>
        </p:txBody>
      </p:sp>
      <p:sp>
        <p:nvSpPr>
          <p:cNvPr id="93" name="TextBox 92"/>
          <p:cNvSpPr txBox="1"/>
          <p:nvPr/>
        </p:nvSpPr>
        <p:spPr>
          <a:xfrm>
            <a:off x="2690019" y="3831589"/>
            <a:ext cx="1047291" cy="379630"/>
          </a:xfrm>
          <a:prstGeom prst="rect">
            <a:avLst/>
          </a:prstGeom>
          <a:noFill/>
          <a:ln>
            <a:noFill/>
          </a:ln>
        </p:spPr>
        <p:txBody>
          <a:bodyPr wrap="none" lIns="134406" tIns="107525" rIns="134406" bIns="107525" rtlCol="0">
            <a:spAutoFit/>
          </a:bodyPr>
          <a:lstStyle/>
          <a:p>
            <a:pPr algn="ctr" defTabSz="913330" fontAlgn="base">
              <a:lnSpc>
                <a:spcPct val="90000"/>
              </a:lnSpc>
              <a:spcBef>
                <a:spcPct val="0"/>
              </a:spcBef>
              <a:spcAft>
                <a:spcPts val="441"/>
              </a:spcAft>
              <a:defRPr/>
            </a:pPr>
            <a:r>
              <a:rPr lang="en-GB" sz="1173" kern="0" dirty="0">
                <a:gradFill>
                  <a:gsLst>
                    <a:gs pos="2917">
                      <a:srgbClr val="000000"/>
                    </a:gs>
                    <a:gs pos="30000">
                      <a:srgbClr val="000000"/>
                    </a:gs>
                  </a:gsLst>
                  <a:lin ang="5400000" scaled="0"/>
                </a:gradFill>
                <a:latin typeface="Segoe UI" charset="0"/>
                <a:ea typeface="MS PGothic" charset="0"/>
              </a:rPr>
              <a:t>Head Nodes </a:t>
            </a:r>
          </a:p>
        </p:txBody>
      </p:sp>
      <p:sp>
        <p:nvSpPr>
          <p:cNvPr id="94" name="Rectangle 93"/>
          <p:cNvSpPr/>
          <p:nvPr/>
        </p:nvSpPr>
        <p:spPr bwMode="auto">
          <a:xfrm>
            <a:off x="2968507" y="3171785"/>
            <a:ext cx="528866" cy="5458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algn="ctr" defTabSz="685252" fontAlgn="base">
              <a:lnSpc>
                <a:spcPct val="90000"/>
              </a:lnSpc>
              <a:spcBef>
                <a:spcPct val="0"/>
              </a:spcBef>
              <a:spcAft>
                <a:spcPct val="0"/>
              </a:spcAft>
              <a:defRPr/>
            </a:pPr>
            <a:endParaRPr lang="en-GB" sz="176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5" name="Elbow Connector 94"/>
          <p:cNvCxnSpPr>
            <a:stCxn id="94" idx="3"/>
            <a:endCxn id="47" idx="1"/>
          </p:cNvCxnSpPr>
          <p:nvPr/>
        </p:nvCxnSpPr>
        <p:spPr>
          <a:xfrm>
            <a:off x="3497375" y="3444717"/>
            <a:ext cx="1280845" cy="1075427"/>
          </a:xfrm>
          <a:prstGeom prst="bentConnector3">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2727305" y="4516398"/>
            <a:ext cx="1557861" cy="1621"/>
          </a:xfrm>
          <a:prstGeom prst="line">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7" name="Picture 9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44349" y="2704499"/>
            <a:ext cx="892747" cy="880179"/>
          </a:xfrm>
          <a:prstGeom prst="rect">
            <a:avLst/>
          </a:prstGeom>
        </p:spPr>
      </p:pic>
      <p:pic>
        <p:nvPicPr>
          <p:cNvPr id="98" name="Picture 9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44349" y="3255791"/>
            <a:ext cx="892747" cy="880179"/>
          </a:xfrm>
          <a:prstGeom prst="rect">
            <a:avLst/>
          </a:prstGeom>
        </p:spPr>
      </p:pic>
      <p:pic>
        <p:nvPicPr>
          <p:cNvPr id="99" name="Picture 9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44349" y="3839671"/>
            <a:ext cx="892747" cy="880179"/>
          </a:xfrm>
          <a:prstGeom prst="rect">
            <a:avLst/>
          </a:prstGeom>
        </p:spPr>
      </p:pic>
      <p:pic>
        <p:nvPicPr>
          <p:cNvPr id="100" name="Picture 9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48185" y="3481202"/>
            <a:ext cx="892747" cy="880179"/>
          </a:xfrm>
          <a:prstGeom prst="rect">
            <a:avLst/>
          </a:prstGeom>
        </p:spPr>
      </p:pic>
      <p:pic>
        <p:nvPicPr>
          <p:cNvPr id="101" name="Picture 10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48185" y="4065081"/>
            <a:ext cx="892747" cy="880179"/>
          </a:xfrm>
          <a:prstGeom prst="rect">
            <a:avLst/>
          </a:prstGeom>
        </p:spPr>
      </p:pic>
      <p:sp>
        <p:nvSpPr>
          <p:cNvPr id="103" name="Rectangle 102"/>
          <p:cNvSpPr/>
          <p:nvPr/>
        </p:nvSpPr>
        <p:spPr bwMode="auto">
          <a:xfrm>
            <a:off x="1324070" y="3557238"/>
            <a:ext cx="528866" cy="5458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algn="ctr" defTabSz="685252" fontAlgn="base">
              <a:lnSpc>
                <a:spcPct val="90000"/>
              </a:lnSpc>
              <a:spcBef>
                <a:spcPct val="0"/>
              </a:spcBef>
              <a:spcAft>
                <a:spcPct val="0"/>
              </a:spcAft>
              <a:defRPr/>
            </a:pPr>
            <a:endParaRPr lang="en-GB" sz="176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p:cNvSpPr/>
          <p:nvPr/>
        </p:nvSpPr>
        <p:spPr bwMode="auto">
          <a:xfrm>
            <a:off x="2874861" y="3185363"/>
            <a:ext cx="528866" cy="5458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algn="ctr" defTabSz="685252" fontAlgn="base">
              <a:lnSpc>
                <a:spcPct val="90000"/>
              </a:lnSpc>
              <a:spcBef>
                <a:spcPct val="0"/>
              </a:spcBef>
              <a:spcAft>
                <a:spcPct val="0"/>
              </a:spcAft>
              <a:defRPr/>
            </a:pPr>
            <a:endParaRPr lang="en-GB" sz="176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TextBox 104"/>
          <p:cNvSpPr txBox="1"/>
          <p:nvPr/>
        </p:nvSpPr>
        <p:spPr>
          <a:xfrm>
            <a:off x="756534" y="2498105"/>
            <a:ext cx="1201179" cy="379630"/>
          </a:xfrm>
          <a:prstGeom prst="rect">
            <a:avLst/>
          </a:prstGeom>
          <a:noFill/>
          <a:ln>
            <a:noFill/>
          </a:ln>
        </p:spPr>
        <p:txBody>
          <a:bodyPr wrap="none" lIns="134406" tIns="107525" rIns="134406" bIns="107525" rtlCol="0">
            <a:spAutoFit/>
          </a:bodyPr>
          <a:lstStyle/>
          <a:p>
            <a:pPr algn="ctr" defTabSz="913330" fontAlgn="base">
              <a:lnSpc>
                <a:spcPct val="90000"/>
              </a:lnSpc>
              <a:spcBef>
                <a:spcPct val="0"/>
              </a:spcBef>
              <a:spcAft>
                <a:spcPts val="441"/>
              </a:spcAft>
              <a:defRPr/>
            </a:pPr>
            <a:r>
              <a:rPr lang="en-GB" sz="1173" kern="0" dirty="0">
                <a:gradFill>
                  <a:gsLst>
                    <a:gs pos="2917">
                      <a:srgbClr val="000000"/>
                    </a:gs>
                    <a:gs pos="30000">
                      <a:srgbClr val="000000"/>
                    </a:gs>
                  </a:gsLst>
                  <a:lin ang="5400000" scaled="0"/>
                </a:gradFill>
                <a:latin typeface="Segoe UI" charset="0"/>
                <a:ea typeface="MS PGothic" charset="0"/>
              </a:rPr>
              <a:t>Data Scientists </a:t>
            </a:r>
          </a:p>
        </p:txBody>
      </p:sp>
      <p:sp>
        <p:nvSpPr>
          <p:cNvPr id="107" name="Rectangle 106"/>
          <p:cNvSpPr/>
          <p:nvPr/>
        </p:nvSpPr>
        <p:spPr>
          <a:xfrm>
            <a:off x="1975839" y="5678031"/>
            <a:ext cx="1196137" cy="400053"/>
          </a:xfrm>
          <a:prstGeom prst="rect">
            <a:avLst/>
          </a:prstGeom>
        </p:spPr>
        <p:txBody>
          <a:bodyPr wrap="square">
            <a:spAutoFit/>
          </a:bodyPr>
          <a:lstStyle/>
          <a:p>
            <a:pPr defTabSz="913330" fontAlgn="base">
              <a:spcBef>
                <a:spcPct val="0"/>
              </a:spcBef>
              <a:spcAft>
                <a:spcPct val="0"/>
              </a:spcAft>
              <a:defRPr/>
            </a:pPr>
            <a:r>
              <a:rPr lang="en-GB" sz="1961" kern="0" dirty="0">
                <a:solidFill>
                  <a:srgbClr val="000000"/>
                </a:solidFill>
                <a:latin typeface="Segoe UI" charset="0"/>
                <a:ea typeface="MS PGothic" charset="0"/>
              </a:rPr>
              <a:t>R Server</a:t>
            </a:r>
          </a:p>
        </p:txBody>
      </p:sp>
      <p:sp>
        <p:nvSpPr>
          <p:cNvPr id="108" name="TextBox 107"/>
          <p:cNvSpPr txBox="1"/>
          <p:nvPr/>
        </p:nvSpPr>
        <p:spPr>
          <a:xfrm>
            <a:off x="7884850" y="3908130"/>
            <a:ext cx="4143540" cy="2845702"/>
          </a:xfrm>
          <a:prstGeom prst="rect">
            <a:avLst/>
          </a:prstGeom>
          <a:noFill/>
          <a:ln>
            <a:noFill/>
          </a:ln>
        </p:spPr>
        <p:txBody>
          <a:bodyPr wrap="square" lIns="134406" tIns="107525" rIns="134406" bIns="107525" rtlCol="0">
            <a:spAutoFit/>
          </a:bodyPr>
          <a:lstStyle/>
          <a:p>
            <a:pPr algn="ctr" defTabSz="913330" fontAlgn="base">
              <a:lnSpc>
                <a:spcPct val="90000"/>
              </a:lnSpc>
              <a:spcBef>
                <a:spcPct val="0"/>
              </a:spcBef>
              <a:defRPr/>
            </a:pPr>
            <a:r>
              <a:rPr lang="en-GB" sz="1961" kern="0" dirty="0">
                <a:gradFill>
                  <a:gsLst>
                    <a:gs pos="2917">
                      <a:srgbClr val="000000"/>
                    </a:gs>
                    <a:gs pos="30000">
                      <a:srgbClr val="000000"/>
                    </a:gs>
                  </a:gsLst>
                  <a:lin ang="5400000" scaled="0"/>
                </a:gradFill>
                <a:latin typeface="Segoe UI"/>
                <a:ea typeface="MS PGothic" charset="0"/>
              </a:rPr>
              <a:t>2. R Server Distributed Processing:</a:t>
            </a:r>
          </a:p>
          <a:p>
            <a:pPr algn="ctr" defTabSz="913330" fontAlgn="base">
              <a:lnSpc>
                <a:spcPct val="200000"/>
              </a:lnSpc>
              <a:spcBef>
                <a:spcPts val="588"/>
              </a:spcBef>
              <a:spcAft>
                <a:spcPts val="588"/>
              </a:spcAft>
              <a:defRPr/>
            </a:pPr>
            <a:r>
              <a:rPr lang="en-GB" sz="1567" kern="0" dirty="0">
                <a:solidFill>
                  <a:srgbClr val="FF0000"/>
                </a:solidFill>
                <a:latin typeface="Segoe UI"/>
                <a:ea typeface="MS PGothic" charset="0"/>
              </a:rPr>
              <a:t>Master R process on Edge Node</a:t>
            </a:r>
            <a:endParaRPr lang="en-GB" sz="1567" kern="0" dirty="0">
              <a:gradFill>
                <a:gsLst>
                  <a:gs pos="2917">
                    <a:srgbClr val="000000"/>
                  </a:gs>
                  <a:gs pos="30000">
                    <a:srgbClr val="000000"/>
                  </a:gs>
                </a:gsLst>
                <a:lin ang="5400000" scaled="0"/>
              </a:gradFill>
              <a:latin typeface="Segoe UI"/>
              <a:ea typeface="MS PGothic" charset="0"/>
            </a:endParaRPr>
          </a:p>
          <a:p>
            <a:pPr algn="ctr" defTabSz="913330" fontAlgn="base">
              <a:lnSpc>
                <a:spcPct val="300000"/>
              </a:lnSpc>
              <a:spcBef>
                <a:spcPts val="588"/>
              </a:spcBef>
              <a:spcAft>
                <a:spcPts val="588"/>
              </a:spcAft>
              <a:defRPr/>
            </a:pPr>
            <a:r>
              <a:rPr lang="en-GB" sz="1567" kern="0" dirty="0">
                <a:solidFill>
                  <a:srgbClr val="FF0000"/>
                </a:solidFill>
                <a:latin typeface="Segoe UI"/>
                <a:ea typeface="MS PGothic" charset="0"/>
              </a:rPr>
              <a:t>Apache YARN and Spark </a:t>
            </a:r>
            <a:endParaRPr lang="en-GB" sz="1567" kern="0" dirty="0">
              <a:gradFill>
                <a:gsLst>
                  <a:gs pos="2917">
                    <a:srgbClr val="000000"/>
                  </a:gs>
                  <a:gs pos="30000">
                    <a:srgbClr val="000000"/>
                  </a:gs>
                </a:gsLst>
                <a:lin ang="5400000" scaled="0"/>
              </a:gradFill>
              <a:latin typeface="Segoe UI"/>
              <a:ea typeface="MS PGothic" charset="0"/>
            </a:endParaRPr>
          </a:p>
          <a:p>
            <a:pPr algn="ctr" defTabSz="913330" fontAlgn="base">
              <a:lnSpc>
                <a:spcPct val="300000"/>
              </a:lnSpc>
              <a:spcBef>
                <a:spcPts val="588"/>
              </a:spcBef>
              <a:spcAft>
                <a:spcPts val="588"/>
              </a:spcAft>
              <a:defRPr/>
            </a:pPr>
            <a:r>
              <a:rPr lang="en-GB" sz="1567" kern="0" dirty="0">
                <a:solidFill>
                  <a:srgbClr val="FF0000"/>
                </a:solidFill>
                <a:latin typeface="Segoe UI"/>
                <a:ea typeface="MS PGothic" charset="0"/>
              </a:rPr>
              <a:t>Worker R processes on Data Nodes</a:t>
            </a:r>
            <a:endParaRPr lang="en-GB" sz="1567" kern="0" dirty="0">
              <a:gradFill>
                <a:gsLst>
                  <a:gs pos="2917">
                    <a:srgbClr val="000000"/>
                  </a:gs>
                  <a:gs pos="30000">
                    <a:srgbClr val="000000"/>
                  </a:gs>
                </a:gsLst>
                <a:lin ang="5400000" scaled="0"/>
              </a:gradFill>
              <a:latin typeface="Segoe UI"/>
              <a:ea typeface="MS PGothic" charset="0"/>
            </a:endParaRPr>
          </a:p>
        </p:txBody>
      </p:sp>
      <p:sp>
        <p:nvSpPr>
          <p:cNvPr id="109" name="Rectangle 108"/>
          <p:cNvSpPr/>
          <p:nvPr/>
        </p:nvSpPr>
        <p:spPr bwMode="auto">
          <a:xfrm>
            <a:off x="2970849" y="1778241"/>
            <a:ext cx="528866" cy="5458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algn="ctr" defTabSz="685252" fontAlgn="base">
              <a:lnSpc>
                <a:spcPct val="90000"/>
              </a:lnSpc>
              <a:spcBef>
                <a:spcPct val="0"/>
              </a:spcBef>
              <a:spcAft>
                <a:spcPct val="0"/>
              </a:spcAft>
              <a:defRPr/>
            </a:pPr>
            <a:endParaRPr lang="en-GB" sz="176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0"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2379448" y="3986884"/>
            <a:ext cx="1122829" cy="1262432"/>
          </a:xfrm>
          <a:prstGeom prst="rect">
            <a:avLst/>
          </a:prstGeom>
          <a:noFill/>
        </p:spPr>
      </p:pic>
      <p:pic>
        <p:nvPicPr>
          <p:cNvPr id="111"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3116467" y="3983918"/>
            <a:ext cx="1122829" cy="1262432"/>
          </a:xfrm>
          <a:prstGeom prst="rect">
            <a:avLst/>
          </a:prstGeom>
          <a:noFill/>
        </p:spPr>
      </p:pic>
      <p:pic>
        <p:nvPicPr>
          <p:cNvPr id="112" name="Picture 11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48185" y="2929908"/>
            <a:ext cx="892747" cy="880179"/>
          </a:xfrm>
          <a:prstGeom prst="rect">
            <a:avLst/>
          </a:prstGeom>
        </p:spPr>
      </p:pic>
      <p:sp>
        <p:nvSpPr>
          <p:cNvPr id="113" name="Right Arrow 112"/>
          <p:cNvSpPr/>
          <p:nvPr/>
        </p:nvSpPr>
        <p:spPr bwMode="auto">
          <a:xfrm rot="5400000">
            <a:off x="9762944" y="4953656"/>
            <a:ext cx="387351" cy="235494"/>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sp>
        <p:nvSpPr>
          <p:cNvPr id="114" name="Right Arrow 113"/>
          <p:cNvSpPr/>
          <p:nvPr/>
        </p:nvSpPr>
        <p:spPr bwMode="auto">
          <a:xfrm rot="5400000">
            <a:off x="9762944" y="5795278"/>
            <a:ext cx="387351" cy="235494"/>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sp>
        <p:nvSpPr>
          <p:cNvPr id="115" name="TextBox 114"/>
          <p:cNvSpPr txBox="1"/>
          <p:nvPr/>
        </p:nvSpPr>
        <p:spPr>
          <a:xfrm>
            <a:off x="7884850" y="1618019"/>
            <a:ext cx="4143540" cy="1954237"/>
          </a:xfrm>
          <a:prstGeom prst="rect">
            <a:avLst/>
          </a:prstGeom>
          <a:noFill/>
          <a:ln>
            <a:noFill/>
          </a:ln>
        </p:spPr>
        <p:txBody>
          <a:bodyPr wrap="square" lIns="134406" tIns="107525" rIns="134406" bIns="107525" rtlCol="0">
            <a:spAutoFit/>
          </a:bodyPr>
          <a:lstStyle/>
          <a:p>
            <a:pPr algn="ctr" defTabSz="913330" fontAlgn="base">
              <a:lnSpc>
                <a:spcPct val="90000"/>
              </a:lnSpc>
              <a:spcBef>
                <a:spcPct val="0"/>
              </a:spcBef>
              <a:defRPr/>
            </a:pPr>
            <a:r>
              <a:rPr lang="en-GB" sz="1961" kern="0" dirty="0">
                <a:gradFill>
                  <a:gsLst>
                    <a:gs pos="2917">
                      <a:srgbClr val="000000"/>
                    </a:gs>
                    <a:gs pos="30000">
                      <a:srgbClr val="000000"/>
                    </a:gs>
                  </a:gsLst>
                  <a:lin ang="5400000" scaled="0"/>
                </a:gradFill>
                <a:latin typeface="Segoe UI"/>
                <a:ea typeface="MS PGothic" charset="0"/>
              </a:rPr>
              <a:t>1. R Server Local Processing:</a:t>
            </a:r>
          </a:p>
          <a:p>
            <a:pPr algn="ctr" defTabSz="913330" fontAlgn="base">
              <a:lnSpc>
                <a:spcPct val="200000"/>
              </a:lnSpc>
              <a:spcBef>
                <a:spcPts val="588"/>
              </a:spcBef>
              <a:spcAft>
                <a:spcPts val="588"/>
              </a:spcAft>
              <a:defRPr/>
            </a:pPr>
            <a:r>
              <a:rPr lang="en-GB" sz="1567" kern="0" dirty="0">
                <a:solidFill>
                  <a:srgbClr val="FF0000"/>
                </a:solidFill>
                <a:latin typeface="Segoe UI" charset="0"/>
                <a:ea typeface="MS PGothic" charset="0"/>
              </a:rPr>
              <a:t>Data in Distributed Storage</a:t>
            </a:r>
            <a:endParaRPr lang="en-GB" sz="1567" kern="0" dirty="0">
              <a:gradFill>
                <a:gsLst>
                  <a:gs pos="2917">
                    <a:srgbClr val="000000"/>
                  </a:gs>
                  <a:gs pos="30000">
                    <a:srgbClr val="000000"/>
                  </a:gs>
                </a:gsLst>
                <a:lin ang="5400000" scaled="0"/>
              </a:gradFill>
              <a:latin typeface="Segoe UI" charset="0"/>
              <a:ea typeface="MS PGothic" charset="0"/>
            </a:endParaRPr>
          </a:p>
          <a:p>
            <a:pPr algn="ctr" defTabSz="913330" fontAlgn="base">
              <a:lnSpc>
                <a:spcPct val="300000"/>
              </a:lnSpc>
              <a:spcBef>
                <a:spcPts val="588"/>
              </a:spcBef>
              <a:spcAft>
                <a:spcPts val="588"/>
              </a:spcAft>
              <a:defRPr/>
            </a:pPr>
            <a:r>
              <a:rPr lang="en-GB" sz="1567" kern="0" dirty="0">
                <a:solidFill>
                  <a:srgbClr val="FF0000"/>
                </a:solidFill>
                <a:latin typeface="Segoe UI"/>
                <a:ea typeface="MS PGothic" charset="0"/>
              </a:rPr>
              <a:t>R process on Edge Node</a:t>
            </a:r>
          </a:p>
        </p:txBody>
      </p:sp>
      <p:sp>
        <p:nvSpPr>
          <p:cNvPr id="116" name="Right Arrow 115"/>
          <p:cNvSpPr/>
          <p:nvPr/>
        </p:nvSpPr>
        <p:spPr bwMode="auto">
          <a:xfrm rot="5400000">
            <a:off x="9762944" y="2679139"/>
            <a:ext cx="387351" cy="235494"/>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sp>
        <p:nvSpPr>
          <p:cNvPr id="3" name="Title 2"/>
          <p:cNvSpPr>
            <a:spLocks noGrp="1"/>
          </p:cNvSpPr>
          <p:nvPr>
            <p:ph type="title"/>
          </p:nvPr>
        </p:nvSpPr>
        <p:spPr/>
        <p:txBody>
          <a:bodyPr/>
          <a:lstStyle/>
          <a:p>
            <a:r>
              <a:rPr lang="en-US" sz="4313" dirty="0">
                <a:gradFill>
                  <a:gsLst>
                    <a:gs pos="1250">
                      <a:srgbClr val="353535"/>
                    </a:gs>
                    <a:gs pos="100000">
                      <a:srgbClr val="353535"/>
                    </a:gs>
                  </a:gsLst>
                  <a:lin ang="5400000" scaled="0"/>
                </a:gradFill>
              </a:rPr>
              <a:t>Use case: scale the cluster for heavy computation</a:t>
            </a:r>
            <a:endParaRPr lang="en-US" dirty="0"/>
          </a:p>
        </p:txBody>
      </p:sp>
      <p:sp>
        <p:nvSpPr>
          <p:cNvPr id="102" name="Rectangle 101"/>
          <p:cNvSpPr/>
          <p:nvPr/>
        </p:nvSpPr>
        <p:spPr>
          <a:xfrm>
            <a:off x="3355061" y="5723325"/>
            <a:ext cx="884235" cy="397875"/>
          </a:xfrm>
          <a:prstGeom prst="rect">
            <a:avLst/>
          </a:prstGeom>
          <a:noFill/>
          <a:ln w="57150" cmpd="thickThi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330" fontAlgn="base">
              <a:spcBef>
                <a:spcPct val="0"/>
              </a:spcBef>
              <a:spcAft>
                <a:spcPct val="0"/>
              </a:spcAft>
              <a:defRPr/>
            </a:pPr>
            <a:endParaRPr lang="en-GB" sz="1013" kern="0">
              <a:solidFill>
                <a:srgbClr val="FFFFFF"/>
              </a:solidFill>
              <a:latin typeface="Segoe UI"/>
            </a:endParaRPr>
          </a:p>
        </p:txBody>
      </p:sp>
      <p:sp>
        <p:nvSpPr>
          <p:cNvPr id="106" name="Rectangle 105"/>
          <p:cNvSpPr/>
          <p:nvPr/>
        </p:nvSpPr>
        <p:spPr>
          <a:xfrm>
            <a:off x="4425555" y="5730118"/>
            <a:ext cx="2368902" cy="392245"/>
          </a:xfrm>
          <a:prstGeom prst="rect">
            <a:avLst/>
          </a:prstGeom>
        </p:spPr>
        <p:txBody>
          <a:bodyPr wrap="square">
            <a:spAutoFit/>
          </a:bodyPr>
          <a:lstStyle/>
          <a:p>
            <a:pPr defTabSz="913330" fontAlgn="base">
              <a:spcBef>
                <a:spcPct val="0"/>
              </a:spcBef>
              <a:spcAft>
                <a:spcPct val="0"/>
              </a:spcAft>
              <a:defRPr/>
            </a:pPr>
            <a:r>
              <a:rPr lang="en-GB" sz="1961" kern="0" dirty="0">
                <a:solidFill>
                  <a:srgbClr val="000000"/>
                </a:solidFill>
                <a:latin typeface="Segoe UI" charset="0"/>
                <a:ea typeface="MS PGothic" charset="0"/>
              </a:rPr>
              <a:t>HDInsight Gateway</a:t>
            </a:r>
          </a:p>
        </p:txBody>
      </p:sp>
      <p:pic>
        <p:nvPicPr>
          <p:cNvPr id="4" name="Picture 3"/>
          <p:cNvPicPr>
            <a:picLocks noChangeAspect="1"/>
          </p:cNvPicPr>
          <p:nvPr/>
        </p:nvPicPr>
        <p:blipFill>
          <a:blip r:embed="rId6"/>
          <a:stretch>
            <a:fillRect/>
          </a:stretch>
        </p:blipFill>
        <p:spPr>
          <a:xfrm>
            <a:off x="3073637" y="2962215"/>
            <a:ext cx="428640" cy="428640"/>
          </a:xfrm>
          <a:prstGeom prst="rect">
            <a:avLst/>
          </a:prstGeom>
        </p:spPr>
      </p:pic>
      <p:pic>
        <p:nvPicPr>
          <p:cNvPr id="117" name="Picture 116"/>
          <p:cNvPicPr>
            <a:picLocks noChangeAspect="1"/>
          </p:cNvPicPr>
          <p:nvPr/>
        </p:nvPicPr>
        <p:blipFill>
          <a:blip r:embed="rId6"/>
          <a:stretch>
            <a:fillRect/>
          </a:stretch>
        </p:blipFill>
        <p:spPr>
          <a:xfrm>
            <a:off x="1349879" y="6267680"/>
            <a:ext cx="492018" cy="492018"/>
          </a:xfrm>
          <a:prstGeom prst="rect">
            <a:avLst/>
          </a:prstGeom>
        </p:spPr>
      </p:pic>
      <p:sp>
        <p:nvSpPr>
          <p:cNvPr id="118" name="Rectangle 117"/>
          <p:cNvSpPr/>
          <p:nvPr/>
        </p:nvSpPr>
        <p:spPr>
          <a:xfrm>
            <a:off x="2017526" y="6274133"/>
            <a:ext cx="2919874" cy="392245"/>
          </a:xfrm>
          <a:prstGeom prst="rect">
            <a:avLst/>
          </a:prstGeom>
        </p:spPr>
        <p:txBody>
          <a:bodyPr wrap="square">
            <a:spAutoFit/>
          </a:bodyPr>
          <a:lstStyle/>
          <a:p>
            <a:pPr defTabSz="913330" fontAlgn="base">
              <a:spcBef>
                <a:spcPct val="0"/>
              </a:spcBef>
              <a:spcAft>
                <a:spcPct val="0"/>
              </a:spcAft>
              <a:defRPr/>
            </a:pPr>
            <a:r>
              <a:rPr lang="en-GB" sz="1961" kern="0" dirty="0">
                <a:solidFill>
                  <a:srgbClr val="000000"/>
                </a:solidFill>
                <a:latin typeface="Segoe UI" charset="0"/>
                <a:ea typeface="MS PGothic" charset="0"/>
              </a:rPr>
              <a:t>RStudio</a:t>
            </a:r>
          </a:p>
        </p:txBody>
      </p:sp>
    </p:spTree>
    <p:extLst>
      <p:ext uri="{BB962C8B-B14F-4D97-AF65-F5344CB8AC3E}">
        <p14:creationId xmlns:p14="http://schemas.microsoft.com/office/powerpoint/2010/main" val="2238755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500"/>
                                        <p:tgtEl>
                                          <p:spTgt spid="91"/>
                                        </p:tgtEl>
                                      </p:cBhvr>
                                    </p:animEffect>
                                  </p:childTnLst>
                                </p:cTn>
                              </p:par>
                              <p:par>
                                <p:cTn id="14" presetID="10" presetClass="entr" presetSubtype="0" fill="hold" nodeType="with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500"/>
                                        <p:tgtEl>
                                          <p:spTgt spid="88"/>
                                        </p:tgtEl>
                                      </p:cBhvr>
                                    </p:animEffect>
                                  </p:childTnLst>
                                </p:cTn>
                              </p:par>
                              <p:par>
                                <p:cTn id="17" presetID="10"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500"/>
                                        <p:tgtEl>
                                          <p:spTgt spid="85"/>
                                        </p:tgtEl>
                                      </p:cBhvr>
                                    </p:animEffect>
                                  </p:childTnLst>
                                </p:cTn>
                              </p:par>
                              <p:par>
                                <p:cTn id="20" presetID="10" presetClass="entr" presetSubtype="0" fill="hold"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childTnLst>
                                </p:cTn>
                              </p:par>
                              <p:par>
                                <p:cTn id="23" presetID="10" presetClass="entr" presetSubtype="0" fill="hold" nodeType="with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500"/>
                                        <p:tgtEl>
                                          <p:spTgt spid="79"/>
                                        </p:tgtEl>
                                      </p:cBhvr>
                                    </p:animEffect>
                                  </p:childTnLst>
                                </p:cTn>
                              </p:par>
                              <p:par>
                                <p:cTn id="26" presetID="10" presetClass="entr" presetSubtype="0" fill="hold"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nodeType="with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fade">
                                      <p:cBhvr>
                                        <p:cTn id="31" dur="500"/>
                                        <p:tgtEl>
                                          <p:spTgt spid="73"/>
                                        </p:tgtEl>
                                      </p:cBhvr>
                                    </p:animEffect>
                                  </p:childTnLst>
                                </p:cTn>
                              </p:par>
                              <p:par>
                                <p:cTn id="32" presetID="10" presetClass="entr" presetSubtype="0" fill="hold"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par>
                                <p:cTn id="38" presetID="10" presetClass="entr" presetSubtype="0" fill="hold" nodeType="with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500"/>
                                        <p:tgtEl>
                                          <p:spTgt spid="6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fade">
                                      <p:cBhvr>
                                        <p:cTn id="43" dur="500"/>
                                        <p:tgtEl>
                                          <p:spTgt spid="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3"/>
                                        </p:tgtEl>
                                        <p:attrNameLst>
                                          <p:attrName>style.visibility</p:attrName>
                                        </p:attrNameLst>
                                      </p:cBhvr>
                                      <p:to>
                                        <p:strVal val="visible"/>
                                      </p:to>
                                    </p:set>
                                    <p:animEffect transition="in" filter="fade">
                                      <p:cBhvr>
                                        <p:cTn id="46" dur="500"/>
                                        <p:tgtEl>
                                          <p:spTgt spid="11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4"/>
                                        </p:tgtEl>
                                        <p:attrNameLst>
                                          <p:attrName>style.visibility</p:attrName>
                                        </p:attrNameLst>
                                      </p:cBhvr>
                                      <p:to>
                                        <p:strVal val="visible"/>
                                      </p:to>
                                    </p:set>
                                    <p:animEffect transition="in" filter="fade">
                                      <p:cBhvr>
                                        <p:cTn id="49"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3" grpId="0" animBg="1"/>
      <p:bldP spid="114" grpId="0" animBg="1"/>
      <p:bldP spid="115" grpId="0"/>
      <p:bldP spid="1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Straight Connector 39"/>
          <p:cNvCxnSpPr/>
          <p:nvPr/>
        </p:nvCxnSpPr>
        <p:spPr>
          <a:xfrm>
            <a:off x="1703148" y="3064585"/>
            <a:ext cx="1407613" cy="1610"/>
          </a:xfrm>
          <a:prstGeom prst="line">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94" idx="3"/>
            <a:endCxn id="46" idx="1"/>
          </p:cNvCxnSpPr>
          <p:nvPr/>
        </p:nvCxnSpPr>
        <p:spPr>
          <a:xfrm>
            <a:off x="3497374" y="3444715"/>
            <a:ext cx="1226098" cy="2718"/>
          </a:xfrm>
          <a:prstGeom prst="line">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2"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2727302" y="2791964"/>
            <a:ext cx="1122829" cy="1262432"/>
          </a:xfrm>
          <a:prstGeom prst="rect">
            <a:avLst/>
          </a:prstGeom>
          <a:noFill/>
        </p:spPr>
      </p:pic>
      <p:pic>
        <p:nvPicPr>
          <p:cNvPr id="44" name="Picture 43"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6907" y="5625379"/>
            <a:ext cx="576063" cy="550616"/>
          </a:xfrm>
          <a:prstGeom prst="rect">
            <a:avLst/>
          </a:prstGeom>
        </p:spPr>
      </p:pic>
      <p:sp>
        <p:nvSpPr>
          <p:cNvPr id="46" name="Rectangle 45"/>
          <p:cNvSpPr/>
          <p:nvPr/>
        </p:nvSpPr>
        <p:spPr bwMode="auto">
          <a:xfrm>
            <a:off x="4723472" y="3174502"/>
            <a:ext cx="528866" cy="5458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algn="ctr" defTabSz="685252" fontAlgn="base">
              <a:lnSpc>
                <a:spcPct val="90000"/>
              </a:lnSpc>
              <a:spcBef>
                <a:spcPct val="0"/>
              </a:spcBef>
              <a:spcAft>
                <a:spcPct val="0"/>
              </a:spcAft>
              <a:defRPr/>
            </a:pPr>
            <a:endParaRPr lang="en-GB" sz="176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p:cNvSpPr/>
          <p:nvPr/>
        </p:nvSpPr>
        <p:spPr bwMode="auto">
          <a:xfrm>
            <a:off x="4778217" y="4247215"/>
            <a:ext cx="528866" cy="5458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algn="ctr" defTabSz="685252" fontAlgn="base">
              <a:lnSpc>
                <a:spcPct val="90000"/>
              </a:lnSpc>
              <a:spcBef>
                <a:spcPct val="0"/>
              </a:spcBef>
              <a:spcAft>
                <a:spcPct val="0"/>
              </a:spcAft>
              <a:defRPr/>
            </a:pPr>
            <a:endParaRPr lang="en-GB" sz="176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p:cNvSpPr/>
          <p:nvPr/>
        </p:nvSpPr>
        <p:spPr>
          <a:xfrm>
            <a:off x="2434460" y="2572973"/>
            <a:ext cx="5395757" cy="2613867"/>
          </a:xfrm>
          <a:prstGeom prst="rect">
            <a:avLst/>
          </a:prstGeom>
          <a:noFill/>
          <a:ln w="57150" cmpd="thickThi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330" fontAlgn="base">
              <a:spcBef>
                <a:spcPct val="0"/>
              </a:spcBef>
              <a:spcAft>
                <a:spcPct val="0"/>
              </a:spcAft>
              <a:defRPr/>
            </a:pPr>
            <a:endParaRPr lang="en-GB" sz="1013" kern="0">
              <a:solidFill>
                <a:srgbClr val="FFFFFF"/>
              </a:solidFill>
              <a:latin typeface="Segoe UI"/>
            </a:endParaRPr>
          </a:p>
        </p:txBody>
      </p:sp>
      <p:pic>
        <p:nvPicPr>
          <p:cNvPr id="49" name="Picture 48"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2181" y="3440658"/>
            <a:ext cx="413488" cy="458943"/>
          </a:xfrm>
          <a:prstGeom prst="rect">
            <a:avLst/>
          </a:prstGeom>
        </p:spPr>
      </p:pic>
      <p:sp>
        <p:nvSpPr>
          <p:cNvPr id="89" name="Rectangle 88"/>
          <p:cNvSpPr/>
          <p:nvPr/>
        </p:nvSpPr>
        <p:spPr>
          <a:xfrm>
            <a:off x="5001269" y="3495723"/>
            <a:ext cx="242305" cy="221536"/>
          </a:xfrm>
          <a:prstGeom prst="rect">
            <a:avLst/>
          </a:prstGeom>
        </p:spPr>
        <p:txBody>
          <a:bodyPr wrap="none">
            <a:spAutoFit/>
          </a:bodyPr>
          <a:lstStyle/>
          <a:p>
            <a:pPr algn="ctr" defTabSz="913330" fontAlgn="base">
              <a:spcBef>
                <a:spcPct val="0"/>
              </a:spcBef>
              <a:spcAft>
                <a:spcPct val="0"/>
              </a:spcAft>
              <a:defRPr/>
            </a:pPr>
            <a:r>
              <a:rPr lang="en-GB" sz="822" kern="0" dirty="0">
                <a:solidFill>
                  <a:srgbClr val="FFFFFF"/>
                </a:solidFill>
                <a:latin typeface="Calibri Light" panose="020F0302020204030204" pitchFamily="34" charset="0"/>
                <a:ea typeface="MS PGothic" charset="0"/>
              </a:rPr>
              <a:t>R</a:t>
            </a:r>
          </a:p>
        </p:txBody>
      </p:sp>
      <p:pic>
        <p:nvPicPr>
          <p:cNvPr id="90"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4583842" y="2926383"/>
            <a:ext cx="957380" cy="1076414"/>
          </a:xfrm>
          <a:prstGeom prst="rect">
            <a:avLst/>
          </a:prstGeom>
          <a:noFill/>
        </p:spPr>
      </p:pic>
      <p:pic>
        <p:nvPicPr>
          <p:cNvPr id="91" name="Picture 90"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7401" y="3456684"/>
            <a:ext cx="352559" cy="391317"/>
          </a:xfrm>
          <a:prstGeom prst="rect">
            <a:avLst/>
          </a:prstGeom>
        </p:spPr>
      </p:pic>
      <p:sp>
        <p:nvSpPr>
          <p:cNvPr id="86" name="Rectangle 85"/>
          <p:cNvSpPr/>
          <p:nvPr/>
        </p:nvSpPr>
        <p:spPr>
          <a:xfrm>
            <a:off x="5576963" y="3495723"/>
            <a:ext cx="242305" cy="221536"/>
          </a:xfrm>
          <a:prstGeom prst="rect">
            <a:avLst/>
          </a:prstGeom>
        </p:spPr>
        <p:txBody>
          <a:bodyPr wrap="none">
            <a:spAutoFit/>
          </a:bodyPr>
          <a:lstStyle/>
          <a:p>
            <a:pPr algn="ctr" defTabSz="913330" fontAlgn="base">
              <a:spcBef>
                <a:spcPct val="0"/>
              </a:spcBef>
              <a:spcAft>
                <a:spcPct val="0"/>
              </a:spcAft>
              <a:defRPr/>
            </a:pPr>
            <a:r>
              <a:rPr lang="en-GB" sz="822" kern="0" dirty="0">
                <a:solidFill>
                  <a:srgbClr val="FFFFFF"/>
                </a:solidFill>
                <a:latin typeface="Calibri Light" panose="020F0302020204030204" pitchFamily="34" charset="0"/>
                <a:ea typeface="MS PGothic" charset="0"/>
              </a:rPr>
              <a:t>R</a:t>
            </a:r>
          </a:p>
        </p:txBody>
      </p:sp>
      <p:pic>
        <p:nvPicPr>
          <p:cNvPr id="87"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5159535" y="2926383"/>
            <a:ext cx="957380" cy="1076414"/>
          </a:xfrm>
          <a:prstGeom prst="rect">
            <a:avLst/>
          </a:prstGeom>
          <a:noFill/>
        </p:spPr>
      </p:pic>
      <p:pic>
        <p:nvPicPr>
          <p:cNvPr id="88" name="Picture 87"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3094" y="3456684"/>
            <a:ext cx="352559" cy="391317"/>
          </a:xfrm>
          <a:prstGeom prst="rect">
            <a:avLst/>
          </a:prstGeom>
        </p:spPr>
      </p:pic>
      <p:sp>
        <p:nvSpPr>
          <p:cNvPr id="83" name="Rectangle 82"/>
          <p:cNvSpPr/>
          <p:nvPr/>
        </p:nvSpPr>
        <p:spPr>
          <a:xfrm>
            <a:off x="6155411" y="3495723"/>
            <a:ext cx="242305" cy="221536"/>
          </a:xfrm>
          <a:prstGeom prst="rect">
            <a:avLst/>
          </a:prstGeom>
        </p:spPr>
        <p:txBody>
          <a:bodyPr wrap="none">
            <a:spAutoFit/>
          </a:bodyPr>
          <a:lstStyle/>
          <a:p>
            <a:pPr algn="ctr" defTabSz="913330" fontAlgn="base">
              <a:spcBef>
                <a:spcPct val="0"/>
              </a:spcBef>
              <a:spcAft>
                <a:spcPct val="0"/>
              </a:spcAft>
              <a:defRPr/>
            </a:pPr>
            <a:r>
              <a:rPr lang="en-GB" sz="822" kern="0" dirty="0">
                <a:solidFill>
                  <a:srgbClr val="FFFFFF"/>
                </a:solidFill>
                <a:latin typeface="Calibri Light" panose="020F0302020204030204" pitchFamily="34" charset="0"/>
                <a:ea typeface="MS PGothic" charset="0"/>
              </a:rPr>
              <a:t>R</a:t>
            </a:r>
          </a:p>
        </p:txBody>
      </p:sp>
      <p:pic>
        <p:nvPicPr>
          <p:cNvPr id="84"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5737983" y="2926383"/>
            <a:ext cx="957380" cy="1076414"/>
          </a:xfrm>
          <a:prstGeom prst="rect">
            <a:avLst/>
          </a:prstGeom>
          <a:noFill/>
        </p:spPr>
      </p:pic>
      <p:pic>
        <p:nvPicPr>
          <p:cNvPr id="85" name="Picture 84"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1544" y="3456684"/>
            <a:ext cx="352559" cy="391317"/>
          </a:xfrm>
          <a:prstGeom prst="rect">
            <a:avLst/>
          </a:prstGeom>
        </p:spPr>
      </p:pic>
      <p:sp>
        <p:nvSpPr>
          <p:cNvPr id="80" name="Rectangle 79"/>
          <p:cNvSpPr/>
          <p:nvPr/>
        </p:nvSpPr>
        <p:spPr>
          <a:xfrm>
            <a:off x="6731103" y="3495723"/>
            <a:ext cx="242305" cy="221536"/>
          </a:xfrm>
          <a:prstGeom prst="rect">
            <a:avLst/>
          </a:prstGeom>
        </p:spPr>
        <p:txBody>
          <a:bodyPr wrap="none">
            <a:spAutoFit/>
          </a:bodyPr>
          <a:lstStyle/>
          <a:p>
            <a:pPr algn="ctr" defTabSz="913330" fontAlgn="base">
              <a:spcBef>
                <a:spcPct val="0"/>
              </a:spcBef>
              <a:spcAft>
                <a:spcPct val="0"/>
              </a:spcAft>
              <a:defRPr/>
            </a:pPr>
            <a:r>
              <a:rPr lang="en-GB" sz="822" kern="0" dirty="0">
                <a:solidFill>
                  <a:srgbClr val="FFFFFF"/>
                </a:solidFill>
                <a:latin typeface="Calibri Light" panose="020F0302020204030204" pitchFamily="34" charset="0"/>
                <a:ea typeface="MS PGothic" charset="0"/>
              </a:rPr>
              <a:t>R</a:t>
            </a:r>
          </a:p>
        </p:txBody>
      </p:sp>
      <p:pic>
        <p:nvPicPr>
          <p:cNvPr id="81"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6313676" y="2926383"/>
            <a:ext cx="957380" cy="1076414"/>
          </a:xfrm>
          <a:prstGeom prst="rect">
            <a:avLst/>
          </a:prstGeom>
          <a:noFill/>
        </p:spPr>
      </p:pic>
      <p:pic>
        <p:nvPicPr>
          <p:cNvPr id="82" name="Picture 81"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7236" y="3456684"/>
            <a:ext cx="352559" cy="391317"/>
          </a:xfrm>
          <a:prstGeom prst="rect">
            <a:avLst/>
          </a:prstGeom>
        </p:spPr>
      </p:pic>
      <p:sp>
        <p:nvSpPr>
          <p:cNvPr id="77" name="Rectangle 76"/>
          <p:cNvSpPr/>
          <p:nvPr/>
        </p:nvSpPr>
        <p:spPr>
          <a:xfrm>
            <a:off x="7306796" y="3495723"/>
            <a:ext cx="242305" cy="221536"/>
          </a:xfrm>
          <a:prstGeom prst="rect">
            <a:avLst/>
          </a:prstGeom>
        </p:spPr>
        <p:txBody>
          <a:bodyPr wrap="none">
            <a:spAutoFit/>
          </a:bodyPr>
          <a:lstStyle/>
          <a:p>
            <a:pPr algn="ctr" defTabSz="913330" fontAlgn="base">
              <a:spcBef>
                <a:spcPct val="0"/>
              </a:spcBef>
              <a:spcAft>
                <a:spcPct val="0"/>
              </a:spcAft>
              <a:defRPr/>
            </a:pPr>
            <a:r>
              <a:rPr lang="en-GB" sz="822" kern="0" dirty="0">
                <a:solidFill>
                  <a:srgbClr val="FFFFFF"/>
                </a:solidFill>
                <a:latin typeface="Calibri Light" panose="020F0302020204030204" pitchFamily="34" charset="0"/>
                <a:ea typeface="MS PGothic" charset="0"/>
              </a:rPr>
              <a:t>R</a:t>
            </a:r>
          </a:p>
        </p:txBody>
      </p:sp>
      <p:pic>
        <p:nvPicPr>
          <p:cNvPr id="78"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6889369" y="2926383"/>
            <a:ext cx="957380" cy="1076414"/>
          </a:xfrm>
          <a:prstGeom prst="rect">
            <a:avLst/>
          </a:prstGeom>
          <a:noFill/>
        </p:spPr>
      </p:pic>
      <p:pic>
        <p:nvPicPr>
          <p:cNvPr id="79" name="Picture 78"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2929" y="3456684"/>
            <a:ext cx="352559" cy="391317"/>
          </a:xfrm>
          <a:prstGeom prst="rect">
            <a:avLst/>
          </a:prstGeom>
        </p:spPr>
      </p:pic>
      <p:sp>
        <p:nvSpPr>
          <p:cNvPr id="74" name="Rectangle 73"/>
          <p:cNvSpPr/>
          <p:nvPr/>
        </p:nvSpPr>
        <p:spPr>
          <a:xfrm>
            <a:off x="5064622" y="4535845"/>
            <a:ext cx="242305" cy="221536"/>
          </a:xfrm>
          <a:prstGeom prst="rect">
            <a:avLst/>
          </a:prstGeom>
        </p:spPr>
        <p:txBody>
          <a:bodyPr wrap="none">
            <a:spAutoFit/>
          </a:bodyPr>
          <a:lstStyle/>
          <a:p>
            <a:pPr algn="ctr" defTabSz="913330" fontAlgn="base">
              <a:spcBef>
                <a:spcPct val="0"/>
              </a:spcBef>
              <a:spcAft>
                <a:spcPct val="0"/>
              </a:spcAft>
              <a:defRPr/>
            </a:pPr>
            <a:r>
              <a:rPr lang="en-GB" sz="822" kern="0" dirty="0">
                <a:solidFill>
                  <a:srgbClr val="FFFFFF"/>
                </a:solidFill>
                <a:latin typeface="Calibri Light" panose="020F0302020204030204" pitchFamily="34" charset="0"/>
                <a:ea typeface="MS PGothic" charset="0"/>
              </a:rPr>
              <a:t>R</a:t>
            </a:r>
          </a:p>
        </p:txBody>
      </p:sp>
      <p:pic>
        <p:nvPicPr>
          <p:cNvPr id="75"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4647195" y="3966507"/>
            <a:ext cx="957380" cy="1076414"/>
          </a:xfrm>
          <a:prstGeom prst="rect">
            <a:avLst/>
          </a:prstGeom>
          <a:noFill/>
        </p:spPr>
      </p:pic>
      <p:pic>
        <p:nvPicPr>
          <p:cNvPr id="76" name="Picture 75"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00755" y="4496807"/>
            <a:ext cx="352559" cy="391317"/>
          </a:xfrm>
          <a:prstGeom prst="rect">
            <a:avLst/>
          </a:prstGeom>
        </p:spPr>
      </p:pic>
      <p:sp>
        <p:nvSpPr>
          <p:cNvPr id="71" name="Rectangle 70"/>
          <p:cNvSpPr/>
          <p:nvPr/>
        </p:nvSpPr>
        <p:spPr>
          <a:xfrm>
            <a:off x="5640315" y="4535845"/>
            <a:ext cx="242305" cy="221536"/>
          </a:xfrm>
          <a:prstGeom prst="rect">
            <a:avLst/>
          </a:prstGeom>
        </p:spPr>
        <p:txBody>
          <a:bodyPr wrap="none">
            <a:spAutoFit/>
          </a:bodyPr>
          <a:lstStyle/>
          <a:p>
            <a:pPr algn="ctr" defTabSz="913330" fontAlgn="base">
              <a:spcBef>
                <a:spcPct val="0"/>
              </a:spcBef>
              <a:spcAft>
                <a:spcPct val="0"/>
              </a:spcAft>
              <a:defRPr/>
            </a:pPr>
            <a:r>
              <a:rPr lang="en-GB" sz="822" kern="0" dirty="0">
                <a:solidFill>
                  <a:srgbClr val="FFFFFF"/>
                </a:solidFill>
                <a:latin typeface="Calibri Light" panose="020F0302020204030204" pitchFamily="34" charset="0"/>
                <a:ea typeface="MS PGothic" charset="0"/>
              </a:rPr>
              <a:t>R</a:t>
            </a:r>
          </a:p>
        </p:txBody>
      </p:sp>
      <p:pic>
        <p:nvPicPr>
          <p:cNvPr id="72"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5222888" y="3966507"/>
            <a:ext cx="957380" cy="1076414"/>
          </a:xfrm>
          <a:prstGeom prst="rect">
            <a:avLst/>
          </a:prstGeom>
          <a:noFill/>
        </p:spPr>
      </p:pic>
      <p:pic>
        <p:nvPicPr>
          <p:cNvPr id="73" name="Picture 72"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6448" y="4496807"/>
            <a:ext cx="352559" cy="391317"/>
          </a:xfrm>
          <a:prstGeom prst="rect">
            <a:avLst/>
          </a:prstGeom>
        </p:spPr>
      </p:pic>
      <p:sp>
        <p:nvSpPr>
          <p:cNvPr id="68" name="Rectangle 67"/>
          <p:cNvSpPr/>
          <p:nvPr/>
        </p:nvSpPr>
        <p:spPr>
          <a:xfrm>
            <a:off x="6218762" y="4535845"/>
            <a:ext cx="242305" cy="221536"/>
          </a:xfrm>
          <a:prstGeom prst="rect">
            <a:avLst/>
          </a:prstGeom>
        </p:spPr>
        <p:txBody>
          <a:bodyPr wrap="none">
            <a:spAutoFit/>
          </a:bodyPr>
          <a:lstStyle/>
          <a:p>
            <a:pPr algn="ctr" defTabSz="913330" fontAlgn="base">
              <a:spcBef>
                <a:spcPct val="0"/>
              </a:spcBef>
              <a:spcAft>
                <a:spcPct val="0"/>
              </a:spcAft>
              <a:defRPr/>
            </a:pPr>
            <a:r>
              <a:rPr lang="en-GB" sz="822" kern="0" dirty="0">
                <a:solidFill>
                  <a:srgbClr val="FFFFFF"/>
                </a:solidFill>
                <a:latin typeface="Calibri Light" panose="020F0302020204030204" pitchFamily="34" charset="0"/>
                <a:ea typeface="MS PGothic" charset="0"/>
              </a:rPr>
              <a:t>R</a:t>
            </a:r>
          </a:p>
        </p:txBody>
      </p:sp>
      <p:pic>
        <p:nvPicPr>
          <p:cNvPr id="69"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5801336" y="3966507"/>
            <a:ext cx="957380" cy="1076414"/>
          </a:xfrm>
          <a:prstGeom prst="rect">
            <a:avLst/>
          </a:prstGeom>
          <a:noFill/>
        </p:spPr>
      </p:pic>
      <p:pic>
        <p:nvPicPr>
          <p:cNvPr id="70" name="Picture 69"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4896" y="4496807"/>
            <a:ext cx="352559" cy="391317"/>
          </a:xfrm>
          <a:prstGeom prst="rect">
            <a:avLst/>
          </a:prstGeom>
        </p:spPr>
      </p:pic>
      <p:sp>
        <p:nvSpPr>
          <p:cNvPr id="65" name="Rectangle 64"/>
          <p:cNvSpPr/>
          <p:nvPr/>
        </p:nvSpPr>
        <p:spPr>
          <a:xfrm>
            <a:off x="6794458" y="4535845"/>
            <a:ext cx="242305" cy="221536"/>
          </a:xfrm>
          <a:prstGeom prst="rect">
            <a:avLst/>
          </a:prstGeom>
        </p:spPr>
        <p:txBody>
          <a:bodyPr wrap="none">
            <a:spAutoFit/>
          </a:bodyPr>
          <a:lstStyle/>
          <a:p>
            <a:pPr algn="ctr" defTabSz="913330" fontAlgn="base">
              <a:spcBef>
                <a:spcPct val="0"/>
              </a:spcBef>
              <a:spcAft>
                <a:spcPct val="0"/>
              </a:spcAft>
              <a:defRPr/>
            </a:pPr>
            <a:r>
              <a:rPr lang="en-GB" sz="822" kern="0" dirty="0">
                <a:solidFill>
                  <a:srgbClr val="FFFFFF"/>
                </a:solidFill>
                <a:latin typeface="Calibri Light" panose="020F0302020204030204" pitchFamily="34" charset="0"/>
                <a:ea typeface="MS PGothic" charset="0"/>
              </a:rPr>
              <a:t>R</a:t>
            </a:r>
          </a:p>
        </p:txBody>
      </p:sp>
      <p:pic>
        <p:nvPicPr>
          <p:cNvPr id="66"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6377030" y="3966507"/>
            <a:ext cx="957380" cy="1076414"/>
          </a:xfrm>
          <a:prstGeom prst="rect">
            <a:avLst/>
          </a:prstGeom>
          <a:noFill/>
        </p:spPr>
      </p:pic>
      <p:pic>
        <p:nvPicPr>
          <p:cNvPr id="67" name="Picture 66"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0590" y="4496807"/>
            <a:ext cx="352559" cy="391317"/>
          </a:xfrm>
          <a:prstGeom prst="rect">
            <a:avLst/>
          </a:prstGeom>
        </p:spPr>
      </p:pic>
      <p:sp>
        <p:nvSpPr>
          <p:cNvPr id="62" name="Rectangle 61"/>
          <p:cNvSpPr/>
          <p:nvPr/>
        </p:nvSpPr>
        <p:spPr>
          <a:xfrm>
            <a:off x="7370150" y="4535845"/>
            <a:ext cx="242305" cy="221536"/>
          </a:xfrm>
          <a:prstGeom prst="rect">
            <a:avLst/>
          </a:prstGeom>
        </p:spPr>
        <p:txBody>
          <a:bodyPr wrap="none">
            <a:spAutoFit/>
          </a:bodyPr>
          <a:lstStyle/>
          <a:p>
            <a:pPr algn="ctr" defTabSz="913330" fontAlgn="base">
              <a:spcBef>
                <a:spcPct val="0"/>
              </a:spcBef>
              <a:spcAft>
                <a:spcPct val="0"/>
              </a:spcAft>
              <a:defRPr/>
            </a:pPr>
            <a:r>
              <a:rPr lang="en-GB" sz="822" kern="0" dirty="0">
                <a:solidFill>
                  <a:srgbClr val="FFFFFF"/>
                </a:solidFill>
                <a:latin typeface="Calibri Light" panose="020F0302020204030204" pitchFamily="34" charset="0"/>
                <a:ea typeface="MS PGothic" charset="0"/>
              </a:rPr>
              <a:t>R</a:t>
            </a:r>
          </a:p>
        </p:txBody>
      </p:sp>
      <p:pic>
        <p:nvPicPr>
          <p:cNvPr id="63"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6952723" y="3966507"/>
            <a:ext cx="957380" cy="1076414"/>
          </a:xfrm>
          <a:prstGeom prst="rect">
            <a:avLst/>
          </a:prstGeom>
          <a:noFill/>
        </p:spPr>
      </p:pic>
      <p:pic>
        <p:nvPicPr>
          <p:cNvPr id="64" name="Picture 63"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06282" y="4496807"/>
            <a:ext cx="352559" cy="391317"/>
          </a:xfrm>
          <a:prstGeom prst="rect">
            <a:avLst/>
          </a:prstGeom>
        </p:spPr>
      </p:pic>
      <p:sp>
        <p:nvSpPr>
          <p:cNvPr id="61" name="TextBox 60"/>
          <p:cNvSpPr txBox="1"/>
          <p:nvPr/>
        </p:nvSpPr>
        <p:spPr>
          <a:xfrm>
            <a:off x="5099460" y="2555317"/>
            <a:ext cx="1957796" cy="379630"/>
          </a:xfrm>
          <a:prstGeom prst="rect">
            <a:avLst/>
          </a:prstGeom>
          <a:noFill/>
          <a:ln>
            <a:noFill/>
          </a:ln>
        </p:spPr>
        <p:txBody>
          <a:bodyPr wrap="none" lIns="134406" tIns="107525" rIns="134406" bIns="107525" rtlCol="0">
            <a:spAutoFit/>
          </a:bodyPr>
          <a:lstStyle/>
          <a:p>
            <a:pPr algn="ctr" defTabSz="913330" fontAlgn="base">
              <a:lnSpc>
                <a:spcPct val="90000"/>
              </a:lnSpc>
              <a:spcBef>
                <a:spcPct val="0"/>
              </a:spcBef>
              <a:spcAft>
                <a:spcPts val="441"/>
              </a:spcAft>
              <a:defRPr/>
            </a:pPr>
            <a:r>
              <a:rPr lang="en-GB" sz="1173" kern="0" dirty="0">
                <a:gradFill>
                  <a:gsLst>
                    <a:gs pos="2917">
                      <a:srgbClr val="000000"/>
                    </a:gs>
                    <a:gs pos="30000">
                      <a:srgbClr val="000000"/>
                    </a:gs>
                  </a:gsLst>
                  <a:lin ang="5400000" scaled="0"/>
                </a:gradFill>
                <a:latin typeface="Segoe UI" charset="0"/>
                <a:ea typeface="MS PGothic" charset="0"/>
              </a:rPr>
              <a:t>Data Nodes/Worker Nodes </a:t>
            </a:r>
          </a:p>
        </p:txBody>
      </p:sp>
      <p:sp>
        <p:nvSpPr>
          <p:cNvPr id="92" name="TextBox 91"/>
          <p:cNvSpPr txBox="1"/>
          <p:nvPr/>
        </p:nvSpPr>
        <p:spPr>
          <a:xfrm>
            <a:off x="2384639" y="2536992"/>
            <a:ext cx="1629199" cy="379806"/>
          </a:xfrm>
          <a:prstGeom prst="rect">
            <a:avLst/>
          </a:prstGeom>
          <a:noFill/>
          <a:ln>
            <a:noFill/>
          </a:ln>
        </p:spPr>
        <p:txBody>
          <a:bodyPr wrap="square" lIns="134406" tIns="107525" rIns="134406" bIns="107525" rtlCol="0">
            <a:spAutoFit/>
          </a:bodyPr>
          <a:lstStyle/>
          <a:p>
            <a:pPr algn="ctr" defTabSz="913330" fontAlgn="base">
              <a:lnSpc>
                <a:spcPct val="90000"/>
              </a:lnSpc>
              <a:spcBef>
                <a:spcPct val="0"/>
              </a:spcBef>
              <a:spcAft>
                <a:spcPts val="441"/>
              </a:spcAft>
              <a:defRPr/>
            </a:pPr>
            <a:r>
              <a:rPr lang="en-GB" sz="1173" kern="0" dirty="0">
                <a:gradFill>
                  <a:gsLst>
                    <a:gs pos="2917">
                      <a:srgbClr val="000000"/>
                    </a:gs>
                    <a:gs pos="30000">
                      <a:srgbClr val="000000"/>
                    </a:gs>
                  </a:gsLst>
                  <a:lin ang="5400000" scaled="0"/>
                </a:gradFill>
                <a:latin typeface="Segoe UI" charset="0"/>
                <a:ea typeface="MS PGothic" charset="0"/>
              </a:rPr>
              <a:t>Edge Node</a:t>
            </a:r>
          </a:p>
        </p:txBody>
      </p:sp>
      <p:sp>
        <p:nvSpPr>
          <p:cNvPr id="93" name="TextBox 92"/>
          <p:cNvSpPr txBox="1"/>
          <p:nvPr/>
        </p:nvSpPr>
        <p:spPr>
          <a:xfrm>
            <a:off x="2690019" y="3831589"/>
            <a:ext cx="1047291" cy="379630"/>
          </a:xfrm>
          <a:prstGeom prst="rect">
            <a:avLst/>
          </a:prstGeom>
          <a:noFill/>
          <a:ln>
            <a:noFill/>
          </a:ln>
        </p:spPr>
        <p:txBody>
          <a:bodyPr wrap="none" lIns="134406" tIns="107525" rIns="134406" bIns="107525" rtlCol="0">
            <a:spAutoFit/>
          </a:bodyPr>
          <a:lstStyle/>
          <a:p>
            <a:pPr algn="ctr" defTabSz="913330" fontAlgn="base">
              <a:lnSpc>
                <a:spcPct val="90000"/>
              </a:lnSpc>
              <a:spcBef>
                <a:spcPct val="0"/>
              </a:spcBef>
              <a:spcAft>
                <a:spcPts val="441"/>
              </a:spcAft>
              <a:defRPr/>
            </a:pPr>
            <a:r>
              <a:rPr lang="en-GB" sz="1173" kern="0" dirty="0">
                <a:gradFill>
                  <a:gsLst>
                    <a:gs pos="2917">
                      <a:srgbClr val="000000"/>
                    </a:gs>
                    <a:gs pos="30000">
                      <a:srgbClr val="000000"/>
                    </a:gs>
                  </a:gsLst>
                  <a:lin ang="5400000" scaled="0"/>
                </a:gradFill>
                <a:latin typeface="Segoe UI" charset="0"/>
                <a:ea typeface="MS PGothic" charset="0"/>
              </a:rPr>
              <a:t>Head Nodes </a:t>
            </a:r>
          </a:p>
        </p:txBody>
      </p:sp>
      <p:sp>
        <p:nvSpPr>
          <p:cNvPr id="94" name="Rectangle 93"/>
          <p:cNvSpPr/>
          <p:nvPr/>
        </p:nvSpPr>
        <p:spPr bwMode="auto">
          <a:xfrm>
            <a:off x="2968507" y="3171785"/>
            <a:ext cx="528866" cy="5458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algn="ctr" defTabSz="685252" fontAlgn="base">
              <a:lnSpc>
                <a:spcPct val="90000"/>
              </a:lnSpc>
              <a:spcBef>
                <a:spcPct val="0"/>
              </a:spcBef>
              <a:spcAft>
                <a:spcPct val="0"/>
              </a:spcAft>
              <a:defRPr/>
            </a:pPr>
            <a:endParaRPr lang="en-GB" sz="176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5" name="Elbow Connector 94"/>
          <p:cNvCxnSpPr>
            <a:cxnSpLocks/>
            <a:stCxn id="94" idx="3"/>
            <a:endCxn id="47" idx="1"/>
          </p:cNvCxnSpPr>
          <p:nvPr/>
        </p:nvCxnSpPr>
        <p:spPr>
          <a:xfrm>
            <a:off x="3497375" y="3444717"/>
            <a:ext cx="1280845" cy="1075427"/>
          </a:xfrm>
          <a:prstGeom prst="bentConnector3">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2727305" y="4516398"/>
            <a:ext cx="1557861" cy="1621"/>
          </a:xfrm>
          <a:prstGeom prst="line">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7" name="Picture 9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25737" y="1838609"/>
            <a:ext cx="892747" cy="880179"/>
          </a:xfrm>
          <a:prstGeom prst="rect">
            <a:avLst/>
          </a:prstGeom>
        </p:spPr>
      </p:pic>
      <p:pic>
        <p:nvPicPr>
          <p:cNvPr id="98" name="Picture 9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25737" y="2389902"/>
            <a:ext cx="892747" cy="880179"/>
          </a:xfrm>
          <a:prstGeom prst="rect">
            <a:avLst/>
          </a:prstGeom>
        </p:spPr>
      </p:pic>
      <p:pic>
        <p:nvPicPr>
          <p:cNvPr id="99" name="Picture 98"/>
          <p:cNvPicPr>
            <a:picLocks noChangeAspect="1"/>
          </p:cNvPicPr>
          <p:nvPr/>
        </p:nvPicPr>
        <p:blipFill>
          <a:blip r:embed="rId5" cstate="screen">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936636" y="2870597"/>
            <a:ext cx="81980" cy="80826"/>
          </a:xfrm>
          <a:prstGeom prst="rect">
            <a:avLst/>
          </a:prstGeom>
        </p:spPr>
      </p:pic>
      <p:pic>
        <p:nvPicPr>
          <p:cNvPr id="100" name="Picture 9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29572" y="2615313"/>
            <a:ext cx="892747" cy="880179"/>
          </a:xfrm>
          <a:prstGeom prst="rect">
            <a:avLst/>
          </a:prstGeom>
        </p:spPr>
      </p:pic>
      <p:sp>
        <p:nvSpPr>
          <p:cNvPr id="103" name="Rectangle 102"/>
          <p:cNvSpPr/>
          <p:nvPr/>
        </p:nvSpPr>
        <p:spPr bwMode="auto">
          <a:xfrm>
            <a:off x="1105457" y="2691349"/>
            <a:ext cx="528866" cy="5458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algn="ctr" defTabSz="685252" fontAlgn="base">
              <a:lnSpc>
                <a:spcPct val="90000"/>
              </a:lnSpc>
              <a:spcBef>
                <a:spcPct val="0"/>
              </a:spcBef>
              <a:spcAft>
                <a:spcPct val="0"/>
              </a:spcAft>
              <a:defRPr/>
            </a:pPr>
            <a:endParaRPr lang="en-GB" sz="176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p:cNvSpPr/>
          <p:nvPr/>
        </p:nvSpPr>
        <p:spPr bwMode="auto">
          <a:xfrm>
            <a:off x="2874861" y="3185363"/>
            <a:ext cx="528866" cy="5458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algn="ctr" defTabSz="685252" fontAlgn="base">
              <a:lnSpc>
                <a:spcPct val="90000"/>
              </a:lnSpc>
              <a:spcBef>
                <a:spcPct val="0"/>
              </a:spcBef>
              <a:spcAft>
                <a:spcPct val="0"/>
              </a:spcAft>
              <a:defRPr/>
            </a:pPr>
            <a:endParaRPr lang="en-GB" sz="176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TextBox 104"/>
          <p:cNvSpPr txBox="1"/>
          <p:nvPr/>
        </p:nvSpPr>
        <p:spPr>
          <a:xfrm>
            <a:off x="537921" y="1632216"/>
            <a:ext cx="1201179" cy="379630"/>
          </a:xfrm>
          <a:prstGeom prst="rect">
            <a:avLst/>
          </a:prstGeom>
          <a:noFill/>
          <a:ln>
            <a:noFill/>
          </a:ln>
        </p:spPr>
        <p:txBody>
          <a:bodyPr wrap="none" lIns="134406" tIns="107525" rIns="134406" bIns="107525" rtlCol="0">
            <a:spAutoFit/>
          </a:bodyPr>
          <a:lstStyle/>
          <a:p>
            <a:pPr algn="ctr" defTabSz="913330" fontAlgn="base">
              <a:lnSpc>
                <a:spcPct val="90000"/>
              </a:lnSpc>
              <a:spcBef>
                <a:spcPct val="0"/>
              </a:spcBef>
              <a:spcAft>
                <a:spcPts val="441"/>
              </a:spcAft>
              <a:defRPr/>
            </a:pPr>
            <a:r>
              <a:rPr lang="en-GB" sz="1173" kern="0" dirty="0">
                <a:gradFill>
                  <a:gsLst>
                    <a:gs pos="2917">
                      <a:srgbClr val="000000"/>
                    </a:gs>
                    <a:gs pos="30000">
                      <a:srgbClr val="000000"/>
                    </a:gs>
                  </a:gsLst>
                  <a:lin ang="5400000" scaled="0"/>
                </a:gradFill>
                <a:latin typeface="Segoe UI" charset="0"/>
                <a:ea typeface="MS PGothic" charset="0"/>
              </a:rPr>
              <a:t>Data Scientists </a:t>
            </a:r>
          </a:p>
        </p:txBody>
      </p:sp>
      <p:sp>
        <p:nvSpPr>
          <p:cNvPr id="107" name="Rectangle 106"/>
          <p:cNvSpPr/>
          <p:nvPr/>
        </p:nvSpPr>
        <p:spPr>
          <a:xfrm>
            <a:off x="1975839" y="5678031"/>
            <a:ext cx="1196137" cy="400053"/>
          </a:xfrm>
          <a:prstGeom prst="rect">
            <a:avLst/>
          </a:prstGeom>
        </p:spPr>
        <p:txBody>
          <a:bodyPr wrap="square">
            <a:spAutoFit/>
          </a:bodyPr>
          <a:lstStyle/>
          <a:p>
            <a:pPr defTabSz="913330" fontAlgn="base">
              <a:spcBef>
                <a:spcPct val="0"/>
              </a:spcBef>
              <a:spcAft>
                <a:spcPct val="0"/>
              </a:spcAft>
              <a:defRPr/>
            </a:pPr>
            <a:r>
              <a:rPr lang="en-GB" sz="1961" kern="0" dirty="0">
                <a:solidFill>
                  <a:srgbClr val="000000"/>
                </a:solidFill>
                <a:latin typeface="Segoe UI" charset="0"/>
                <a:ea typeface="MS PGothic" charset="0"/>
              </a:rPr>
              <a:t>R Server</a:t>
            </a:r>
          </a:p>
        </p:txBody>
      </p:sp>
      <p:sp>
        <p:nvSpPr>
          <p:cNvPr id="108" name="TextBox 107"/>
          <p:cNvSpPr txBox="1"/>
          <p:nvPr/>
        </p:nvSpPr>
        <p:spPr>
          <a:xfrm>
            <a:off x="7884850" y="3908131"/>
            <a:ext cx="4143540" cy="760257"/>
          </a:xfrm>
          <a:prstGeom prst="rect">
            <a:avLst/>
          </a:prstGeom>
          <a:noFill/>
          <a:ln>
            <a:noFill/>
          </a:ln>
        </p:spPr>
        <p:txBody>
          <a:bodyPr wrap="square" lIns="134406" tIns="107525" rIns="134406" bIns="107525" rtlCol="0">
            <a:spAutoFit/>
          </a:bodyPr>
          <a:lstStyle/>
          <a:p>
            <a:pPr algn="ctr" defTabSz="913330" fontAlgn="base">
              <a:lnSpc>
                <a:spcPct val="90000"/>
              </a:lnSpc>
              <a:spcBef>
                <a:spcPct val="0"/>
              </a:spcBef>
              <a:defRPr/>
            </a:pPr>
            <a:r>
              <a:rPr lang="en-GB" sz="1961" kern="0" dirty="0">
                <a:gradFill>
                  <a:gsLst>
                    <a:gs pos="2917">
                      <a:srgbClr val="000000"/>
                    </a:gs>
                    <a:gs pos="30000">
                      <a:srgbClr val="000000"/>
                    </a:gs>
                  </a:gsLst>
                  <a:lin ang="5400000" scaled="0"/>
                </a:gradFill>
                <a:latin typeface="Segoe UI"/>
                <a:ea typeface="MS PGothic" charset="0"/>
              </a:rPr>
              <a:t>2. Data Engineers go thru head nodes for ETL tasks</a:t>
            </a:r>
            <a:endParaRPr lang="en-GB" sz="1567" kern="0" dirty="0">
              <a:gradFill>
                <a:gsLst>
                  <a:gs pos="2917">
                    <a:srgbClr val="000000"/>
                  </a:gs>
                  <a:gs pos="30000">
                    <a:srgbClr val="000000"/>
                  </a:gs>
                </a:gsLst>
                <a:lin ang="5400000" scaled="0"/>
              </a:gradFill>
              <a:latin typeface="Segoe UI"/>
              <a:ea typeface="MS PGothic" charset="0"/>
            </a:endParaRPr>
          </a:p>
        </p:txBody>
      </p:sp>
      <p:sp>
        <p:nvSpPr>
          <p:cNvPr id="109" name="Rectangle 108"/>
          <p:cNvSpPr/>
          <p:nvPr/>
        </p:nvSpPr>
        <p:spPr bwMode="auto">
          <a:xfrm>
            <a:off x="2970849" y="1778241"/>
            <a:ext cx="528866" cy="5458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algn="ctr" defTabSz="685252" fontAlgn="base">
              <a:lnSpc>
                <a:spcPct val="90000"/>
              </a:lnSpc>
              <a:spcBef>
                <a:spcPct val="0"/>
              </a:spcBef>
              <a:spcAft>
                <a:spcPct val="0"/>
              </a:spcAft>
              <a:defRPr/>
            </a:pPr>
            <a:endParaRPr lang="en-GB" sz="176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1"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3116467" y="3983918"/>
            <a:ext cx="1122829" cy="1262432"/>
          </a:xfrm>
          <a:prstGeom prst="rect">
            <a:avLst/>
          </a:prstGeom>
          <a:noFill/>
        </p:spPr>
      </p:pic>
      <p:pic>
        <p:nvPicPr>
          <p:cNvPr id="112" name="Picture 11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29572" y="2064019"/>
            <a:ext cx="892747" cy="880179"/>
          </a:xfrm>
          <a:prstGeom prst="rect">
            <a:avLst/>
          </a:prstGeom>
        </p:spPr>
      </p:pic>
      <p:sp>
        <p:nvSpPr>
          <p:cNvPr id="115" name="TextBox 114"/>
          <p:cNvSpPr txBox="1"/>
          <p:nvPr/>
        </p:nvSpPr>
        <p:spPr>
          <a:xfrm>
            <a:off x="7880038" y="2766868"/>
            <a:ext cx="4143540" cy="760257"/>
          </a:xfrm>
          <a:prstGeom prst="rect">
            <a:avLst/>
          </a:prstGeom>
          <a:noFill/>
          <a:ln>
            <a:noFill/>
          </a:ln>
        </p:spPr>
        <p:txBody>
          <a:bodyPr wrap="square" lIns="134406" tIns="107525" rIns="134406" bIns="107525" rtlCol="0">
            <a:spAutoFit/>
          </a:bodyPr>
          <a:lstStyle/>
          <a:p>
            <a:pPr algn="ctr" defTabSz="913330" fontAlgn="base">
              <a:lnSpc>
                <a:spcPct val="90000"/>
              </a:lnSpc>
              <a:spcBef>
                <a:spcPct val="0"/>
              </a:spcBef>
              <a:defRPr/>
            </a:pPr>
            <a:r>
              <a:rPr lang="en-GB" sz="1961" kern="0" dirty="0">
                <a:gradFill>
                  <a:gsLst>
                    <a:gs pos="2917">
                      <a:srgbClr val="000000"/>
                    </a:gs>
                    <a:gs pos="30000">
                      <a:srgbClr val="000000"/>
                    </a:gs>
                  </a:gsLst>
                  <a:lin ang="5400000" scaled="0"/>
                </a:gradFill>
                <a:latin typeface="Segoe UI"/>
                <a:ea typeface="MS PGothic" charset="0"/>
              </a:rPr>
              <a:t>1. Data Scientists go thru edge node for Rx applications</a:t>
            </a:r>
            <a:endParaRPr lang="en-GB" sz="1567" kern="0" dirty="0">
              <a:solidFill>
                <a:srgbClr val="FF0000"/>
              </a:solidFill>
              <a:latin typeface="Segoe UI"/>
              <a:ea typeface="MS PGothic" charset="0"/>
            </a:endParaRPr>
          </a:p>
        </p:txBody>
      </p:sp>
      <p:sp>
        <p:nvSpPr>
          <p:cNvPr id="3" name="Title 2"/>
          <p:cNvSpPr>
            <a:spLocks noGrp="1"/>
          </p:cNvSpPr>
          <p:nvPr>
            <p:ph type="title"/>
          </p:nvPr>
        </p:nvSpPr>
        <p:spPr/>
        <p:txBody>
          <a:bodyPr/>
          <a:lstStyle/>
          <a:p>
            <a:r>
              <a:rPr lang="en-US" sz="3529" dirty="0">
                <a:gradFill>
                  <a:gsLst>
                    <a:gs pos="1250">
                      <a:srgbClr val="353535"/>
                    </a:gs>
                    <a:gs pos="100000">
                      <a:srgbClr val="353535"/>
                    </a:gs>
                  </a:gsLst>
                  <a:lin ang="5400000" scaled="0"/>
                </a:gradFill>
              </a:rPr>
              <a:t>Use case: share cluster for data scientists and data engineers</a:t>
            </a:r>
            <a:endParaRPr lang="en-US" sz="3921" dirty="0"/>
          </a:p>
        </p:txBody>
      </p:sp>
      <p:sp>
        <p:nvSpPr>
          <p:cNvPr id="102" name="Rectangle 101"/>
          <p:cNvSpPr/>
          <p:nvPr/>
        </p:nvSpPr>
        <p:spPr>
          <a:xfrm>
            <a:off x="3355061" y="5723325"/>
            <a:ext cx="884235" cy="397875"/>
          </a:xfrm>
          <a:prstGeom prst="rect">
            <a:avLst/>
          </a:prstGeom>
          <a:noFill/>
          <a:ln w="57150" cmpd="thickThi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330" fontAlgn="base">
              <a:spcBef>
                <a:spcPct val="0"/>
              </a:spcBef>
              <a:spcAft>
                <a:spcPct val="0"/>
              </a:spcAft>
              <a:defRPr/>
            </a:pPr>
            <a:endParaRPr lang="en-GB" sz="1013" kern="0">
              <a:solidFill>
                <a:srgbClr val="FFFFFF"/>
              </a:solidFill>
              <a:latin typeface="Segoe UI"/>
            </a:endParaRPr>
          </a:p>
        </p:txBody>
      </p:sp>
      <p:sp>
        <p:nvSpPr>
          <p:cNvPr id="106" name="Rectangle 105"/>
          <p:cNvSpPr/>
          <p:nvPr/>
        </p:nvSpPr>
        <p:spPr>
          <a:xfrm>
            <a:off x="4425555" y="5730118"/>
            <a:ext cx="2368902" cy="392245"/>
          </a:xfrm>
          <a:prstGeom prst="rect">
            <a:avLst/>
          </a:prstGeom>
        </p:spPr>
        <p:txBody>
          <a:bodyPr wrap="square">
            <a:spAutoFit/>
          </a:bodyPr>
          <a:lstStyle/>
          <a:p>
            <a:pPr defTabSz="913330" fontAlgn="base">
              <a:spcBef>
                <a:spcPct val="0"/>
              </a:spcBef>
              <a:spcAft>
                <a:spcPct val="0"/>
              </a:spcAft>
              <a:defRPr/>
            </a:pPr>
            <a:r>
              <a:rPr lang="en-GB" sz="1961" kern="0" dirty="0">
                <a:solidFill>
                  <a:srgbClr val="000000"/>
                </a:solidFill>
                <a:latin typeface="Segoe UI" charset="0"/>
                <a:ea typeface="MS PGothic" charset="0"/>
              </a:rPr>
              <a:t>HDInsight Gateway</a:t>
            </a:r>
          </a:p>
        </p:txBody>
      </p:sp>
      <p:pic>
        <p:nvPicPr>
          <p:cNvPr id="4" name="Picture 3"/>
          <p:cNvPicPr>
            <a:picLocks noChangeAspect="1"/>
          </p:cNvPicPr>
          <p:nvPr/>
        </p:nvPicPr>
        <p:blipFill>
          <a:blip r:embed="rId6"/>
          <a:stretch>
            <a:fillRect/>
          </a:stretch>
        </p:blipFill>
        <p:spPr>
          <a:xfrm>
            <a:off x="3073637" y="2962215"/>
            <a:ext cx="428640" cy="428640"/>
          </a:xfrm>
          <a:prstGeom prst="rect">
            <a:avLst/>
          </a:prstGeom>
        </p:spPr>
      </p:pic>
      <p:pic>
        <p:nvPicPr>
          <p:cNvPr id="117" name="Picture 116"/>
          <p:cNvPicPr>
            <a:picLocks noChangeAspect="1"/>
          </p:cNvPicPr>
          <p:nvPr/>
        </p:nvPicPr>
        <p:blipFill>
          <a:blip r:embed="rId6"/>
          <a:stretch>
            <a:fillRect/>
          </a:stretch>
        </p:blipFill>
        <p:spPr>
          <a:xfrm>
            <a:off x="1349879" y="6267680"/>
            <a:ext cx="492018" cy="492018"/>
          </a:xfrm>
          <a:prstGeom prst="rect">
            <a:avLst/>
          </a:prstGeom>
        </p:spPr>
      </p:pic>
      <p:sp>
        <p:nvSpPr>
          <p:cNvPr id="118" name="Rectangle 117"/>
          <p:cNvSpPr/>
          <p:nvPr/>
        </p:nvSpPr>
        <p:spPr>
          <a:xfrm>
            <a:off x="2017526" y="6274133"/>
            <a:ext cx="2919874" cy="392245"/>
          </a:xfrm>
          <a:prstGeom prst="rect">
            <a:avLst/>
          </a:prstGeom>
        </p:spPr>
        <p:txBody>
          <a:bodyPr wrap="square">
            <a:spAutoFit/>
          </a:bodyPr>
          <a:lstStyle/>
          <a:p>
            <a:pPr defTabSz="913330" fontAlgn="base">
              <a:spcBef>
                <a:spcPct val="0"/>
              </a:spcBef>
              <a:spcAft>
                <a:spcPct val="0"/>
              </a:spcAft>
              <a:defRPr/>
            </a:pPr>
            <a:r>
              <a:rPr lang="en-GB" sz="1961" kern="0" dirty="0">
                <a:solidFill>
                  <a:srgbClr val="000000"/>
                </a:solidFill>
                <a:latin typeface="Segoe UI" charset="0"/>
                <a:ea typeface="MS PGothic" charset="0"/>
              </a:rPr>
              <a:t>RStudio</a:t>
            </a:r>
          </a:p>
        </p:txBody>
      </p:sp>
      <p:sp>
        <p:nvSpPr>
          <p:cNvPr id="119" name="TextBox 118"/>
          <p:cNvSpPr txBox="1"/>
          <p:nvPr/>
        </p:nvSpPr>
        <p:spPr>
          <a:xfrm>
            <a:off x="530405" y="3663740"/>
            <a:ext cx="1225224" cy="379630"/>
          </a:xfrm>
          <a:prstGeom prst="rect">
            <a:avLst/>
          </a:prstGeom>
          <a:noFill/>
          <a:ln>
            <a:noFill/>
          </a:ln>
        </p:spPr>
        <p:txBody>
          <a:bodyPr wrap="none" lIns="134406" tIns="107525" rIns="134406" bIns="107525" rtlCol="0">
            <a:spAutoFit/>
          </a:bodyPr>
          <a:lstStyle/>
          <a:p>
            <a:pPr algn="ctr" defTabSz="913330" fontAlgn="base">
              <a:lnSpc>
                <a:spcPct val="90000"/>
              </a:lnSpc>
              <a:spcBef>
                <a:spcPct val="0"/>
              </a:spcBef>
              <a:spcAft>
                <a:spcPts val="441"/>
              </a:spcAft>
              <a:defRPr/>
            </a:pPr>
            <a:r>
              <a:rPr lang="en-GB" sz="1173" kern="0" dirty="0">
                <a:gradFill>
                  <a:gsLst>
                    <a:gs pos="2917">
                      <a:srgbClr val="000000"/>
                    </a:gs>
                    <a:gs pos="30000">
                      <a:srgbClr val="000000"/>
                    </a:gs>
                  </a:gsLst>
                  <a:lin ang="5400000" scaled="0"/>
                </a:gradFill>
                <a:latin typeface="Segoe UI" charset="0"/>
                <a:ea typeface="MS PGothic" charset="0"/>
              </a:rPr>
              <a:t>Data Engineers </a:t>
            </a:r>
          </a:p>
        </p:txBody>
      </p:sp>
      <p:pic>
        <p:nvPicPr>
          <p:cNvPr id="2050" name="Picture 2" descr="Image result for comput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870" y="4062788"/>
            <a:ext cx="711711" cy="629679"/>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descr="Image result for comput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0981" y="4226996"/>
            <a:ext cx="711711" cy="629679"/>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 descr="Image result for comput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106" y="4514292"/>
            <a:ext cx="711711" cy="629679"/>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 descr="Image result for comput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0844" y="4694796"/>
            <a:ext cx="711711" cy="629679"/>
          </a:xfrm>
          <a:prstGeom prst="rect">
            <a:avLst/>
          </a:prstGeom>
          <a:noFill/>
          <a:extLst>
            <a:ext uri="{909E8E84-426E-40DD-AFC4-6F175D3DCCD1}">
              <a14:hiddenFill xmlns:a14="http://schemas.microsoft.com/office/drawing/2010/main">
                <a:solidFill>
                  <a:srgbClr val="FFFFFF"/>
                </a:solidFill>
              </a14:hiddenFill>
            </a:ext>
          </a:extLst>
        </p:spPr>
      </p:pic>
      <p:cxnSp>
        <p:nvCxnSpPr>
          <p:cNvPr id="123" name="Straight Connector 122"/>
          <p:cNvCxnSpPr/>
          <p:nvPr/>
        </p:nvCxnSpPr>
        <p:spPr>
          <a:xfrm>
            <a:off x="1474579" y="4572835"/>
            <a:ext cx="1407613" cy="1610"/>
          </a:xfrm>
          <a:prstGeom prst="line">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0"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2379448" y="3986884"/>
            <a:ext cx="1122829" cy="1262432"/>
          </a:xfrm>
          <a:prstGeom prst="rect">
            <a:avLst/>
          </a:prstGeom>
          <a:noFill/>
        </p:spPr>
      </p:pic>
    </p:spTree>
    <p:extLst>
      <p:ext uri="{BB962C8B-B14F-4D97-AF65-F5344CB8AC3E}">
        <p14:creationId xmlns:p14="http://schemas.microsoft.com/office/powerpoint/2010/main" val="2094986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500"/>
                                        <p:tgtEl>
                                          <p:spTgt spid="91"/>
                                        </p:tgtEl>
                                      </p:cBhvr>
                                    </p:animEffect>
                                  </p:childTnLst>
                                </p:cTn>
                              </p:par>
                              <p:par>
                                <p:cTn id="12" presetID="10" presetClass="entr" presetSubtype="0" fill="hold" nodeType="withEffect">
                                  <p:stCondLst>
                                    <p:cond delay="0"/>
                                  </p:stCondLst>
                                  <p:childTnLst>
                                    <p:set>
                                      <p:cBhvr>
                                        <p:cTn id="13" dur="1" fill="hold">
                                          <p:stCondLst>
                                            <p:cond delay="0"/>
                                          </p:stCondLst>
                                        </p:cTn>
                                        <p:tgtEl>
                                          <p:spTgt spid="88"/>
                                        </p:tgtEl>
                                        <p:attrNameLst>
                                          <p:attrName>style.visibility</p:attrName>
                                        </p:attrNameLst>
                                      </p:cBhvr>
                                      <p:to>
                                        <p:strVal val="visible"/>
                                      </p:to>
                                    </p:set>
                                    <p:animEffect transition="in" filter="fade">
                                      <p:cBhvr>
                                        <p:cTn id="14" dur="500"/>
                                        <p:tgtEl>
                                          <p:spTgt spid="88"/>
                                        </p:tgtEl>
                                      </p:cBhvr>
                                    </p:animEffect>
                                  </p:childTnLst>
                                </p:cTn>
                              </p:par>
                              <p:par>
                                <p:cTn id="15" presetID="10" presetClass="entr" presetSubtype="0" fill="hold" nodeType="with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fade">
                                      <p:cBhvr>
                                        <p:cTn id="17" dur="500"/>
                                        <p:tgtEl>
                                          <p:spTgt spid="85"/>
                                        </p:tgtEl>
                                      </p:cBhvr>
                                    </p:animEffect>
                                  </p:childTnLst>
                                </p:cTn>
                              </p:par>
                              <p:par>
                                <p:cTn id="18" presetID="10" presetClass="entr" presetSubtype="0" fill="hold" nodeType="withEffect">
                                  <p:stCondLst>
                                    <p:cond delay="0"/>
                                  </p:stCondLst>
                                  <p:childTnLst>
                                    <p:set>
                                      <p:cBhvr>
                                        <p:cTn id="19" dur="1" fill="hold">
                                          <p:stCondLst>
                                            <p:cond delay="0"/>
                                          </p:stCondLst>
                                        </p:cTn>
                                        <p:tgtEl>
                                          <p:spTgt spid="82"/>
                                        </p:tgtEl>
                                        <p:attrNameLst>
                                          <p:attrName>style.visibility</p:attrName>
                                        </p:attrNameLst>
                                      </p:cBhvr>
                                      <p:to>
                                        <p:strVal val="visible"/>
                                      </p:to>
                                    </p:set>
                                    <p:animEffect transition="in" filter="fade">
                                      <p:cBhvr>
                                        <p:cTn id="20" dur="500"/>
                                        <p:tgtEl>
                                          <p:spTgt spid="82"/>
                                        </p:tgtEl>
                                      </p:cBhvr>
                                    </p:animEffect>
                                  </p:childTnLst>
                                </p:cTn>
                              </p:par>
                              <p:par>
                                <p:cTn id="21" presetID="10" presetClass="entr" presetSubtype="0" fill="hold" nodeType="with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500"/>
                                        <p:tgtEl>
                                          <p:spTgt spid="79"/>
                                        </p:tgtEl>
                                      </p:cBhvr>
                                    </p:animEffect>
                                  </p:childTnLst>
                                </p:cTn>
                              </p:par>
                              <p:par>
                                <p:cTn id="24" presetID="10" presetClass="entr" presetSubtype="0" fill="hold" nodeType="with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500"/>
                                        <p:tgtEl>
                                          <p:spTgt spid="76"/>
                                        </p:tgtEl>
                                      </p:cBhvr>
                                    </p:animEffect>
                                  </p:childTnLst>
                                </p:cTn>
                              </p:par>
                              <p:par>
                                <p:cTn id="27" presetID="10"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fade">
                                      <p:cBhvr>
                                        <p:cTn id="29" dur="500"/>
                                        <p:tgtEl>
                                          <p:spTgt spid="73"/>
                                        </p:tgtEl>
                                      </p:cBhvr>
                                    </p:animEffect>
                                  </p:childTnLst>
                                </p:cTn>
                              </p:par>
                              <p:par>
                                <p:cTn id="30" presetID="10" presetClass="entr" presetSubtype="0" fill="hold" nodeType="with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fade">
                                      <p:cBhvr>
                                        <p:cTn id="32" dur="500"/>
                                        <p:tgtEl>
                                          <p:spTgt spid="70"/>
                                        </p:tgtEl>
                                      </p:cBhvr>
                                    </p:animEffect>
                                  </p:childTnLst>
                                </p:cTn>
                              </p:par>
                              <p:par>
                                <p:cTn id="33" presetID="10" presetClass="entr" presetSubtype="0" fill="hold" nodeType="with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fade">
                                      <p:cBhvr>
                                        <p:cTn id="35" dur="500"/>
                                        <p:tgtEl>
                                          <p:spTgt spid="67"/>
                                        </p:tgtEl>
                                      </p:cBhvr>
                                    </p:animEffect>
                                  </p:childTnLst>
                                </p:cTn>
                              </p:par>
                              <p:par>
                                <p:cTn id="36" presetID="10" presetClass="entr" presetSubtype="0" fill="hold"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500"/>
                                        <p:tgtEl>
                                          <p:spTgt spid="6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fade">
                                      <p:cBhvr>
                                        <p:cTn id="41"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marR="0" lvl="0" indent="-336145" algn="ctr" defTabSz="91410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 name="Title 1"/>
          <p:cNvSpPr>
            <a:spLocks noGrp="1"/>
          </p:cNvSpPr>
          <p:nvPr>
            <p:ph type="title"/>
          </p:nvPr>
        </p:nvSpPr>
        <p:spPr>
          <a:xfrm>
            <a:off x="601236" y="225140"/>
            <a:ext cx="10763250" cy="924038"/>
          </a:xfrm>
        </p:spPr>
        <p:txBody>
          <a:bodyPr>
            <a:normAutofit/>
          </a:bodyPr>
          <a:lstStyle/>
          <a:p>
            <a:r>
              <a:rPr lang="en-US" sz="4710" b="1" spc="0" dirty="0">
                <a:ln>
                  <a:noFill/>
                </a:ln>
                <a:solidFill>
                  <a:srgbClr val="FFFFFF"/>
                </a:solidFill>
                <a:latin typeface="Segoe UI Light"/>
              </a:rPr>
              <a:t>R Server Operationalization</a:t>
            </a:r>
          </a:p>
        </p:txBody>
      </p:sp>
      <p:pic>
        <p:nvPicPr>
          <p:cNvPr id="12" name="Picture 11"/>
          <p:cNvPicPr>
            <a:picLocks noChangeAspect="1"/>
          </p:cNvPicPr>
          <p:nvPr/>
        </p:nvPicPr>
        <p:blipFill>
          <a:blip r:embed="rId3"/>
          <a:stretch>
            <a:fillRect/>
          </a:stretch>
        </p:blipFill>
        <p:spPr>
          <a:xfrm>
            <a:off x="6430536" y="2205037"/>
            <a:ext cx="4933950" cy="35147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p:cNvPicPr>
            <a:picLocks noChangeAspect="1"/>
          </p:cNvPicPr>
          <p:nvPr/>
        </p:nvPicPr>
        <p:blipFill>
          <a:blip r:embed="rId3"/>
          <a:stretch>
            <a:fillRect/>
          </a:stretch>
        </p:blipFill>
        <p:spPr>
          <a:xfrm>
            <a:off x="601236" y="2205037"/>
            <a:ext cx="4933950" cy="35147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1" name="TextBox 20"/>
          <p:cNvSpPr txBox="1"/>
          <p:nvPr/>
        </p:nvSpPr>
        <p:spPr>
          <a:xfrm>
            <a:off x="1739555" y="1632573"/>
            <a:ext cx="2657312"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t>Build the model first</a:t>
            </a:r>
          </a:p>
        </p:txBody>
      </p:sp>
      <p:sp>
        <p:nvSpPr>
          <p:cNvPr id="23" name="TextBox 22"/>
          <p:cNvSpPr txBox="1"/>
          <p:nvPr/>
        </p:nvSpPr>
        <p:spPr>
          <a:xfrm>
            <a:off x="6705763" y="1632573"/>
            <a:ext cx="4383496"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rgbClr val="00B0F0"/>
                </a:solidFill>
              </a:rPr>
              <a:t>Deploy as a web service instantly</a:t>
            </a:r>
          </a:p>
        </p:txBody>
      </p:sp>
      <p:pic>
        <p:nvPicPr>
          <p:cNvPr id="7" name="Picture 6"/>
          <p:cNvPicPr>
            <a:picLocks noChangeAspect="1"/>
          </p:cNvPicPr>
          <p:nvPr/>
        </p:nvPicPr>
        <p:blipFill>
          <a:blip r:embed="rId4"/>
          <a:stretch>
            <a:fillRect/>
          </a:stretch>
        </p:blipFill>
        <p:spPr>
          <a:xfrm>
            <a:off x="6541953" y="2291254"/>
            <a:ext cx="4681488" cy="3321269"/>
          </a:xfrm>
          <a:prstGeom prst="rect">
            <a:avLst/>
          </a:prstGeom>
        </p:spPr>
      </p:pic>
      <p:pic>
        <p:nvPicPr>
          <p:cNvPr id="8" name="Picture 7"/>
          <p:cNvPicPr>
            <a:picLocks noChangeAspect="1"/>
          </p:cNvPicPr>
          <p:nvPr/>
        </p:nvPicPr>
        <p:blipFill>
          <a:blip r:embed="rId5"/>
          <a:stretch>
            <a:fillRect/>
          </a:stretch>
        </p:blipFill>
        <p:spPr>
          <a:xfrm>
            <a:off x="689333" y="2291254"/>
            <a:ext cx="4734907" cy="3225362"/>
          </a:xfrm>
          <a:prstGeom prst="rect">
            <a:avLst/>
          </a:prstGeom>
        </p:spPr>
      </p:pic>
    </p:spTree>
    <p:extLst>
      <p:ext uri="{BB962C8B-B14F-4D97-AF65-F5344CB8AC3E}">
        <p14:creationId xmlns:p14="http://schemas.microsoft.com/office/powerpoint/2010/main" val="93929011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pPr algn="l"/>
            <a:r>
              <a:rPr lang="en-US" sz="4400" dirty="0">
                <a:latin typeface="+mn-lt"/>
              </a:rPr>
              <a:t>	Model management</a:t>
            </a:r>
          </a:p>
        </p:txBody>
      </p:sp>
      <p:pic>
        <p:nvPicPr>
          <p:cNvPr id="3" name="Picture 2"/>
          <p:cNvPicPr>
            <a:picLocks noChangeAspect="1"/>
          </p:cNvPicPr>
          <p:nvPr/>
        </p:nvPicPr>
        <p:blipFill>
          <a:blip r:embed="rId2"/>
          <a:stretch>
            <a:fillRect/>
          </a:stretch>
        </p:blipFill>
        <p:spPr>
          <a:xfrm>
            <a:off x="1119352" y="890113"/>
            <a:ext cx="9535197" cy="5967887"/>
          </a:xfrm>
          <a:prstGeom prst="rect">
            <a:avLst/>
          </a:prstGeom>
        </p:spPr>
      </p:pic>
    </p:spTree>
    <p:extLst>
      <p:ext uri="{BB962C8B-B14F-4D97-AF65-F5344CB8AC3E}">
        <p14:creationId xmlns:p14="http://schemas.microsoft.com/office/powerpoint/2010/main" val="320717345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387" y="362608"/>
            <a:ext cx="10231820" cy="614855"/>
          </a:xfrm>
        </p:spPr>
        <p:txBody>
          <a:bodyPr>
            <a:noAutofit/>
          </a:bodyPr>
          <a:lstStyle/>
          <a:p>
            <a:r>
              <a:rPr lang="en-US" dirty="0">
                <a:solidFill>
                  <a:srgbClr val="0070C0"/>
                </a:solidFill>
              </a:rPr>
              <a:t>Model </a:t>
            </a:r>
            <a:r>
              <a:rPr lang="en-US">
                <a:solidFill>
                  <a:srgbClr val="0070C0"/>
                </a:solidFill>
              </a:rPr>
              <a:t>Management Services</a:t>
            </a:r>
            <a:endParaRPr lang="en-US" dirty="0">
              <a:solidFill>
                <a:srgbClr val="0070C0"/>
              </a:solidFill>
            </a:endParaRPr>
          </a:p>
        </p:txBody>
      </p:sp>
      <p:pic>
        <p:nvPicPr>
          <p:cNvPr id="3" name="Picture 2"/>
          <p:cNvPicPr>
            <a:picLocks noChangeAspect="1"/>
          </p:cNvPicPr>
          <p:nvPr/>
        </p:nvPicPr>
        <p:blipFill>
          <a:blip r:embed="rId2"/>
          <a:stretch>
            <a:fillRect/>
          </a:stretch>
        </p:blipFill>
        <p:spPr>
          <a:xfrm>
            <a:off x="1103587" y="1114112"/>
            <a:ext cx="9553903" cy="5314650"/>
          </a:xfrm>
          <a:prstGeom prst="rect">
            <a:avLst/>
          </a:prstGeom>
        </p:spPr>
      </p:pic>
    </p:spTree>
    <p:extLst>
      <p:ext uri="{BB962C8B-B14F-4D97-AF65-F5344CB8AC3E}">
        <p14:creationId xmlns:p14="http://schemas.microsoft.com/office/powerpoint/2010/main" val="874437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145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03BE8A-EA8E-9942-90E7-88C130144BF3}"/>
              </a:ext>
            </a:extLst>
          </p:cNvPr>
          <p:cNvSpPr>
            <a:spLocks noGrp="1"/>
          </p:cNvSpPr>
          <p:nvPr>
            <p:ph type="title"/>
          </p:nvPr>
        </p:nvSpPr>
        <p:spPr>
          <a:xfrm>
            <a:off x="632177" y="1840089"/>
            <a:ext cx="10210802" cy="1868198"/>
          </a:xfrm>
        </p:spPr>
        <p:txBody>
          <a:bodyPr/>
          <a:lstStyle/>
          <a:p>
            <a:pPr algn="ctr"/>
            <a:r>
              <a:rPr lang="en-US" dirty="0" err="1"/>
              <a:t>APPendix</a:t>
            </a:r>
            <a:endParaRPr lang="en-US" dirty="0"/>
          </a:p>
        </p:txBody>
      </p:sp>
    </p:spTree>
    <p:extLst>
      <p:ext uri="{BB962C8B-B14F-4D97-AF65-F5344CB8AC3E}">
        <p14:creationId xmlns:p14="http://schemas.microsoft.com/office/powerpoint/2010/main" val="39748347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866" y="971"/>
            <a:ext cx="12190271" cy="1394241"/>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7388" y="290404"/>
            <a:ext cx="11874113" cy="899409"/>
          </a:xfrm>
          <a:prstGeom prst="rect">
            <a:avLst/>
          </a:prstGeom>
        </p:spPr>
        <p:txBody>
          <a:bodyPr vert="horz" wrap="square" lIns="146284" tIns="91427" rIns="146284" bIns="91427"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defTabSz="913330"/>
            <a:r>
              <a:rPr lang="en-US" sz="4704" b="1">
                <a:solidFill>
                  <a:srgbClr val="FFFFFF"/>
                </a:solidFill>
                <a:latin typeface="Segoe UI Light"/>
              </a:rPr>
              <a:t>R Server on Spark - faster and more scalable</a:t>
            </a:r>
          </a:p>
        </p:txBody>
      </p:sp>
      <p:sp>
        <p:nvSpPr>
          <p:cNvPr id="5" name="TextBox 4"/>
          <p:cNvSpPr txBox="1"/>
          <p:nvPr/>
        </p:nvSpPr>
        <p:spPr>
          <a:xfrm>
            <a:off x="9772414" y="4835992"/>
            <a:ext cx="2243131" cy="1384995"/>
          </a:xfrm>
          <a:prstGeom prst="rect">
            <a:avLst/>
          </a:prstGeom>
          <a:noFill/>
        </p:spPr>
        <p:txBody>
          <a:bodyPr wrap="square" rtlCol="0">
            <a:spAutoFit/>
          </a:bodyPr>
          <a:lstStyle/>
          <a:p>
            <a:pPr defTabSz="914225"/>
            <a:r>
              <a:rPr lang="en-US" sz="1200">
                <a:solidFill>
                  <a:srgbClr val="000000"/>
                </a:solidFill>
                <a:latin typeface="Segoe UI"/>
              </a:rPr>
              <a:t>Configuration:</a:t>
            </a:r>
          </a:p>
          <a:p>
            <a:pPr marL="171417" indent="-171417" defTabSz="914225">
              <a:buFont typeface="Arial" panose="020B0604020202020204" pitchFamily="34" charset="0"/>
              <a:buChar char="•"/>
            </a:pPr>
            <a:r>
              <a:rPr lang="en-US" sz="1200">
                <a:solidFill>
                  <a:srgbClr val="000000"/>
                </a:solidFill>
                <a:latin typeface="Segoe UI"/>
              </a:rPr>
              <a:t>1 Edge Node: 16 cores, 112GB</a:t>
            </a:r>
          </a:p>
          <a:p>
            <a:pPr marL="171417" indent="-171417" defTabSz="914225">
              <a:buFont typeface="Arial" panose="020B0604020202020204" pitchFamily="34" charset="0"/>
              <a:buChar char="•"/>
            </a:pPr>
            <a:r>
              <a:rPr lang="en-US" sz="1200">
                <a:solidFill>
                  <a:srgbClr val="000000"/>
                </a:solidFill>
                <a:latin typeface="Segoe UI"/>
              </a:rPr>
              <a:t>4 Worker Nodes: 16 cores, 112GB</a:t>
            </a:r>
          </a:p>
          <a:p>
            <a:pPr marL="171417" indent="-171417" defTabSz="914225">
              <a:buFont typeface="Arial" panose="020B0604020202020204" pitchFamily="34" charset="0"/>
              <a:buChar char="•"/>
            </a:pPr>
            <a:r>
              <a:rPr lang="en-US" sz="1200">
                <a:solidFill>
                  <a:srgbClr val="000000"/>
                </a:solidFill>
                <a:latin typeface="Segoe UI"/>
              </a:rPr>
              <a:t>Dataset: Duplicated Airlines data (.csv)</a:t>
            </a:r>
          </a:p>
          <a:p>
            <a:pPr marL="171417" indent="-171417" defTabSz="914225">
              <a:buFont typeface="Arial" panose="020B0604020202020204" pitchFamily="34" charset="0"/>
              <a:buChar char="•"/>
            </a:pPr>
            <a:r>
              <a:rPr lang="en-US" sz="1200">
                <a:solidFill>
                  <a:srgbClr val="000000"/>
                </a:solidFill>
                <a:latin typeface="Segoe UI"/>
              </a:rPr>
              <a:t>Number of columns: 26</a:t>
            </a:r>
            <a:endParaRPr lang="en-US" sz="2400">
              <a:solidFill>
                <a:srgbClr val="000000"/>
              </a:solidFill>
              <a:latin typeface="Segoe UI"/>
            </a:endParaRPr>
          </a:p>
        </p:txBody>
      </p:sp>
      <p:sp>
        <p:nvSpPr>
          <p:cNvPr id="9" name="TextBox 8"/>
          <p:cNvSpPr txBox="1"/>
          <p:nvPr/>
        </p:nvSpPr>
        <p:spPr>
          <a:xfrm>
            <a:off x="9772414" y="1684644"/>
            <a:ext cx="2538146" cy="2585323"/>
          </a:xfrm>
          <a:prstGeom prst="rect">
            <a:avLst/>
          </a:prstGeom>
          <a:noFill/>
        </p:spPr>
        <p:txBody>
          <a:bodyPr wrap="square" rtlCol="0">
            <a:spAutoFit/>
          </a:bodyPr>
          <a:lstStyle/>
          <a:p>
            <a:pPr defTabSz="914225"/>
            <a:r>
              <a:rPr lang="en-US" b="1">
                <a:solidFill>
                  <a:srgbClr val="000000"/>
                </a:solidFill>
                <a:latin typeface="Segoe UI"/>
              </a:rPr>
              <a:t>E2E Process:</a:t>
            </a:r>
          </a:p>
          <a:p>
            <a:pPr marL="171417" indent="-171417" defTabSz="914225">
              <a:buFont typeface="Arial" panose="020B0604020202020204" pitchFamily="34" charset="0"/>
              <a:buChar char="•"/>
            </a:pPr>
            <a:r>
              <a:rPr lang="en-US">
                <a:solidFill>
                  <a:srgbClr val="000000"/>
                </a:solidFill>
                <a:latin typeface="Segoe UI"/>
              </a:rPr>
              <a:t>Load Data from .csv</a:t>
            </a:r>
          </a:p>
          <a:p>
            <a:pPr marL="171417" indent="-171417" defTabSz="914225">
              <a:buFont typeface="Arial" panose="020B0604020202020204" pitchFamily="34" charset="0"/>
              <a:buChar char="•"/>
            </a:pPr>
            <a:r>
              <a:rPr lang="en-US">
                <a:solidFill>
                  <a:srgbClr val="000000"/>
                </a:solidFill>
                <a:latin typeface="Segoe UI"/>
              </a:rPr>
              <a:t>Transform Features</a:t>
            </a:r>
          </a:p>
          <a:p>
            <a:pPr marL="171417" indent="-171417" defTabSz="914225">
              <a:buFont typeface="Arial" panose="020B0604020202020204" pitchFamily="34" charset="0"/>
              <a:buChar char="•"/>
            </a:pPr>
            <a:r>
              <a:rPr lang="en-US">
                <a:solidFill>
                  <a:srgbClr val="000000"/>
                </a:solidFill>
                <a:latin typeface="Segoe UI"/>
              </a:rPr>
              <a:t>Split Data: Train + Test</a:t>
            </a:r>
          </a:p>
          <a:p>
            <a:pPr marL="171417" indent="-171417" defTabSz="914225">
              <a:buFont typeface="Arial" panose="020B0604020202020204" pitchFamily="34" charset="0"/>
              <a:buChar char="•"/>
            </a:pPr>
            <a:r>
              <a:rPr lang="en-US">
                <a:solidFill>
                  <a:srgbClr val="000000"/>
                </a:solidFill>
                <a:latin typeface="Segoe UI"/>
              </a:rPr>
              <a:t>Fit Model: Logistic Regression (no regularization)</a:t>
            </a:r>
          </a:p>
          <a:p>
            <a:pPr marL="171417" indent="-171417" defTabSz="914225">
              <a:buFont typeface="Arial" panose="020B0604020202020204" pitchFamily="34" charset="0"/>
              <a:buChar char="•"/>
            </a:pPr>
            <a:r>
              <a:rPr lang="en-US">
                <a:solidFill>
                  <a:srgbClr val="000000"/>
                </a:solidFill>
                <a:latin typeface="Segoe UI"/>
              </a:rPr>
              <a:t>Predict and Write Outputs</a:t>
            </a:r>
          </a:p>
        </p:txBody>
      </p:sp>
      <p:sp>
        <p:nvSpPr>
          <p:cNvPr id="7" name="Slide Number Placeholder 4"/>
          <p:cNvSpPr txBox="1">
            <a:spLocks/>
          </p:cNvSpPr>
          <p:nvPr/>
        </p:nvSpPr>
        <p:spPr>
          <a:xfrm>
            <a:off x="11739990" y="6583389"/>
            <a:ext cx="451144" cy="274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fld id="{8A026B77-004C-4522-ACB4-7F5D94677171}" type="slidenum">
              <a:rPr lang="en-US" sz="1200">
                <a:solidFill>
                  <a:srgbClr val="000000"/>
                </a:solidFill>
                <a:latin typeface="Segoe UI"/>
              </a:rPr>
              <a:pPr defTabSz="914225"/>
              <a:t>37</a:t>
            </a:fld>
            <a:endParaRPr lang="en-US" sz="1200">
              <a:solidFill>
                <a:srgbClr val="000000"/>
              </a:solidFill>
              <a:latin typeface="Segoe UI"/>
            </a:endParaRPr>
          </a:p>
        </p:txBody>
      </p:sp>
      <p:pic>
        <p:nvPicPr>
          <p:cNvPr id="11" name="Picture 10">
            <a:extLst>
              <a:ext uri="{FF2B5EF4-FFF2-40B4-BE49-F238E27FC236}">
                <a16:creationId xmlns:a16="http://schemas.microsoft.com/office/drawing/2014/main" id="{65CF5DF5-B1FB-4535-AF09-A0D3F7185A26}"/>
              </a:ext>
            </a:extLst>
          </p:cNvPr>
          <p:cNvPicPr>
            <a:picLocks noChangeAspect="1"/>
          </p:cNvPicPr>
          <p:nvPr/>
        </p:nvPicPr>
        <p:blipFill>
          <a:blip r:embed="rId3"/>
          <a:stretch>
            <a:fillRect/>
          </a:stretch>
        </p:blipFill>
        <p:spPr>
          <a:xfrm>
            <a:off x="687095" y="1548616"/>
            <a:ext cx="8233868" cy="5120768"/>
          </a:xfrm>
          <a:prstGeom prst="rect">
            <a:avLst/>
          </a:prstGeom>
        </p:spPr>
      </p:pic>
    </p:spTree>
    <p:extLst>
      <p:ext uri="{BB962C8B-B14F-4D97-AF65-F5344CB8AC3E}">
        <p14:creationId xmlns:p14="http://schemas.microsoft.com/office/powerpoint/2010/main" val="359807349"/>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99A39D1-3CC3-4DCD-9367-1D3122023A33}"/>
              </a:ext>
            </a:extLst>
          </p:cNvPr>
          <p:cNvPicPr>
            <a:picLocks noChangeAspect="1"/>
          </p:cNvPicPr>
          <p:nvPr/>
        </p:nvPicPr>
        <p:blipFill>
          <a:blip r:embed="rId3"/>
          <a:stretch>
            <a:fillRect/>
          </a:stretch>
        </p:blipFill>
        <p:spPr>
          <a:xfrm>
            <a:off x="679145" y="1556566"/>
            <a:ext cx="8233869" cy="5120768"/>
          </a:xfrm>
          <a:prstGeom prst="rect">
            <a:avLst/>
          </a:prstGeom>
        </p:spPr>
      </p:pic>
      <p:sp>
        <p:nvSpPr>
          <p:cNvPr id="2" name="Rectangle 1"/>
          <p:cNvSpPr/>
          <p:nvPr/>
        </p:nvSpPr>
        <p:spPr bwMode="auto">
          <a:xfrm flipV="1">
            <a:off x="866" y="971"/>
            <a:ext cx="12190271" cy="1394241"/>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7388" y="290404"/>
            <a:ext cx="11874113" cy="899409"/>
          </a:xfrm>
          <a:prstGeom prst="rect">
            <a:avLst/>
          </a:prstGeom>
        </p:spPr>
        <p:txBody>
          <a:bodyPr vert="horz" wrap="square" lIns="146284" tIns="91427" rIns="146284" bIns="91427"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defTabSz="913330"/>
            <a:r>
              <a:rPr lang="en-US" sz="4704" b="1">
                <a:solidFill>
                  <a:srgbClr val="FFFFFF"/>
                </a:solidFill>
                <a:latin typeface="Segoe UI Light"/>
              </a:rPr>
              <a:t>SparkR - outperform when loading data</a:t>
            </a:r>
          </a:p>
        </p:txBody>
      </p:sp>
      <p:sp>
        <p:nvSpPr>
          <p:cNvPr id="5" name="TextBox 4"/>
          <p:cNvSpPr txBox="1"/>
          <p:nvPr/>
        </p:nvSpPr>
        <p:spPr>
          <a:xfrm>
            <a:off x="9779555" y="2095189"/>
            <a:ext cx="2538146" cy="2069633"/>
          </a:xfrm>
          <a:prstGeom prst="rect">
            <a:avLst/>
          </a:prstGeom>
          <a:noFill/>
        </p:spPr>
        <p:txBody>
          <a:bodyPr wrap="square" rtlCol="0">
            <a:spAutoFit/>
          </a:bodyPr>
          <a:lstStyle/>
          <a:p>
            <a:pPr defTabSz="914225"/>
            <a:r>
              <a:rPr lang="en-US" b="1">
                <a:solidFill>
                  <a:srgbClr val="000000"/>
                </a:solidFill>
                <a:latin typeface="Segoe UI"/>
              </a:rPr>
              <a:t>Load Data:</a:t>
            </a:r>
          </a:p>
          <a:p>
            <a:pPr marL="171417" indent="-171417" defTabSz="914225">
              <a:buFont typeface="Arial" panose="020B0604020202020204" pitchFamily="34" charset="0"/>
              <a:buChar char="•"/>
            </a:pPr>
            <a:r>
              <a:rPr lang="en-US">
                <a:solidFill>
                  <a:srgbClr val="000000"/>
                </a:solidFill>
                <a:latin typeface="Segoe UI"/>
              </a:rPr>
              <a:t>MRS on Spark: </a:t>
            </a:r>
            <a:r>
              <a:rPr lang="en-US" b="1">
                <a:solidFill>
                  <a:srgbClr val="4472C4"/>
                </a:solidFill>
                <a:latin typeface="Segoe UI"/>
              </a:rPr>
              <a:t>XDF</a:t>
            </a:r>
          </a:p>
          <a:p>
            <a:pPr marL="171417" indent="-171417" defTabSz="914225">
              <a:buFont typeface="Arial" panose="020B0604020202020204" pitchFamily="34" charset="0"/>
              <a:buChar char="•"/>
            </a:pPr>
            <a:r>
              <a:rPr lang="en-US">
                <a:solidFill>
                  <a:srgbClr val="000000"/>
                </a:solidFill>
                <a:latin typeface="Segoe UI"/>
              </a:rPr>
              <a:t>MML on Spark: </a:t>
            </a:r>
            <a:r>
              <a:rPr lang="en-US" b="1">
                <a:solidFill>
                  <a:srgbClr val="FFC000"/>
                </a:solidFill>
                <a:latin typeface="Segoe UI"/>
              </a:rPr>
              <a:t>XDF</a:t>
            </a:r>
          </a:p>
          <a:p>
            <a:pPr marL="171417" indent="-171417" defTabSz="914225">
              <a:buFont typeface="Arial" panose="020B0604020202020204" pitchFamily="34" charset="0"/>
              <a:buChar char="•"/>
            </a:pPr>
            <a:r>
              <a:rPr lang="en-US">
                <a:solidFill>
                  <a:srgbClr val="000000"/>
                </a:solidFill>
                <a:latin typeface="Segoe UI"/>
              </a:rPr>
              <a:t>SparkR: </a:t>
            </a:r>
            <a:r>
              <a:rPr lang="en-US" b="1">
                <a:solidFill>
                  <a:srgbClr val="43682B"/>
                </a:solidFill>
                <a:latin typeface="Segoe UI"/>
              </a:rPr>
              <a:t>Spark DF</a:t>
            </a:r>
          </a:p>
          <a:p>
            <a:pPr marL="171417" indent="-171417" defTabSz="914225">
              <a:buFont typeface="Arial" panose="020B0604020202020204" pitchFamily="34" charset="0"/>
              <a:buChar char="•"/>
            </a:pPr>
            <a:r>
              <a:rPr lang="en-US">
                <a:solidFill>
                  <a:srgbClr val="000000"/>
                </a:solidFill>
                <a:latin typeface="Segoe UI"/>
              </a:rPr>
              <a:t>sparklyr: </a:t>
            </a:r>
            <a:r>
              <a:rPr lang="en-US" b="1">
                <a:solidFill>
                  <a:srgbClr val="264478"/>
                </a:solidFill>
                <a:latin typeface="Segoe UI"/>
              </a:rPr>
              <a:t>Spark DF</a:t>
            </a:r>
          </a:p>
          <a:p>
            <a:pPr marL="171417" indent="-171417" defTabSz="914225">
              <a:buFont typeface="Arial" panose="020B0604020202020204" pitchFamily="34" charset="0"/>
              <a:buChar char="•"/>
            </a:pPr>
            <a:r>
              <a:rPr lang="en-US">
                <a:solidFill>
                  <a:srgbClr val="000000"/>
                </a:solidFill>
                <a:latin typeface="Segoe UI"/>
              </a:rPr>
              <a:t>h2o: </a:t>
            </a:r>
            <a:r>
              <a:rPr lang="en-US" b="1">
                <a:solidFill>
                  <a:srgbClr val="946C00"/>
                </a:solidFill>
                <a:latin typeface="Segoe UI"/>
              </a:rPr>
              <a:t>H2OFrame</a:t>
            </a:r>
          </a:p>
          <a:p>
            <a:pPr marL="171417" indent="-171417" defTabSz="914225">
              <a:buFont typeface="Arial" panose="020B0604020202020204" pitchFamily="34" charset="0"/>
              <a:buChar char="•"/>
            </a:pPr>
            <a:r>
              <a:rPr lang="en-US">
                <a:solidFill>
                  <a:srgbClr val="000000"/>
                </a:solidFill>
                <a:latin typeface="Segoe UI"/>
              </a:rPr>
              <a:t>CRAN R: </a:t>
            </a:r>
            <a:r>
              <a:rPr lang="en-US" b="1">
                <a:solidFill>
                  <a:srgbClr val="8CC168"/>
                </a:solidFill>
                <a:latin typeface="Segoe UI"/>
              </a:rPr>
              <a:t>DF</a:t>
            </a:r>
          </a:p>
        </p:txBody>
      </p:sp>
      <p:sp>
        <p:nvSpPr>
          <p:cNvPr id="8" name="TextBox 7"/>
          <p:cNvSpPr txBox="1"/>
          <p:nvPr/>
        </p:nvSpPr>
        <p:spPr>
          <a:xfrm>
            <a:off x="9772414" y="4835992"/>
            <a:ext cx="2243131" cy="1384995"/>
          </a:xfrm>
          <a:prstGeom prst="rect">
            <a:avLst/>
          </a:prstGeom>
          <a:noFill/>
        </p:spPr>
        <p:txBody>
          <a:bodyPr wrap="square" rtlCol="0">
            <a:spAutoFit/>
          </a:bodyPr>
          <a:lstStyle/>
          <a:p>
            <a:pPr defTabSz="914225"/>
            <a:r>
              <a:rPr lang="en-US" sz="1200">
                <a:solidFill>
                  <a:srgbClr val="000000"/>
                </a:solidFill>
                <a:latin typeface="Segoe UI"/>
              </a:rPr>
              <a:t>Configuration:</a:t>
            </a:r>
          </a:p>
          <a:p>
            <a:pPr marL="171417" indent="-171417" defTabSz="914225">
              <a:buFont typeface="Arial" panose="020B0604020202020204" pitchFamily="34" charset="0"/>
              <a:buChar char="•"/>
            </a:pPr>
            <a:r>
              <a:rPr lang="en-US" sz="1200">
                <a:solidFill>
                  <a:srgbClr val="000000"/>
                </a:solidFill>
                <a:latin typeface="Segoe UI"/>
              </a:rPr>
              <a:t>1 Edge Node: 16 cores, 112GB</a:t>
            </a:r>
          </a:p>
          <a:p>
            <a:pPr marL="171417" indent="-171417" defTabSz="914225">
              <a:buFont typeface="Arial" panose="020B0604020202020204" pitchFamily="34" charset="0"/>
              <a:buChar char="•"/>
            </a:pPr>
            <a:r>
              <a:rPr lang="en-US" sz="1200">
                <a:solidFill>
                  <a:srgbClr val="000000"/>
                </a:solidFill>
                <a:latin typeface="Segoe UI"/>
              </a:rPr>
              <a:t>4 Worker Nodes: 16 cores, 112GB</a:t>
            </a:r>
          </a:p>
          <a:p>
            <a:pPr marL="171417" indent="-171417" defTabSz="914225">
              <a:buFont typeface="Arial" panose="020B0604020202020204" pitchFamily="34" charset="0"/>
              <a:buChar char="•"/>
            </a:pPr>
            <a:r>
              <a:rPr lang="en-US" sz="1200">
                <a:solidFill>
                  <a:srgbClr val="000000"/>
                </a:solidFill>
                <a:latin typeface="Segoe UI"/>
              </a:rPr>
              <a:t>Dataset: Duplicated Airlines data (.csv)</a:t>
            </a:r>
          </a:p>
          <a:p>
            <a:pPr marL="171417" indent="-171417" defTabSz="914225">
              <a:buFont typeface="Arial" panose="020B0604020202020204" pitchFamily="34" charset="0"/>
              <a:buChar char="•"/>
            </a:pPr>
            <a:r>
              <a:rPr lang="en-US" sz="1200">
                <a:solidFill>
                  <a:srgbClr val="000000"/>
                </a:solidFill>
                <a:latin typeface="Segoe UI"/>
              </a:rPr>
              <a:t>Number of columns: 26</a:t>
            </a:r>
            <a:endParaRPr lang="en-US" sz="2400">
              <a:solidFill>
                <a:srgbClr val="000000"/>
              </a:solidFill>
              <a:latin typeface="Segoe UI"/>
            </a:endParaRPr>
          </a:p>
        </p:txBody>
      </p:sp>
      <p:sp>
        <p:nvSpPr>
          <p:cNvPr id="9" name="Slide Number Placeholder 4"/>
          <p:cNvSpPr txBox="1">
            <a:spLocks/>
          </p:cNvSpPr>
          <p:nvPr/>
        </p:nvSpPr>
        <p:spPr>
          <a:xfrm>
            <a:off x="11739990" y="6583389"/>
            <a:ext cx="451144" cy="274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fld id="{8A026B77-004C-4522-ACB4-7F5D94677171}" type="slidenum">
              <a:rPr lang="en-US" sz="1200">
                <a:solidFill>
                  <a:srgbClr val="000000"/>
                </a:solidFill>
                <a:latin typeface="Segoe UI"/>
              </a:rPr>
              <a:pPr defTabSz="914225"/>
              <a:t>38</a:t>
            </a:fld>
            <a:endParaRPr lang="en-US" sz="1200">
              <a:solidFill>
                <a:srgbClr val="000000"/>
              </a:solidFill>
              <a:latin typeface="Segoe UI"/>
            </a:endParaRPr>
          </a:p>
        </p:txBody>
      </p:sp>
      <p:grpSp>
        <p:nvGrpSpPr>
          <p:cNvPr id="12" name="Group 11"/>
          <p:cNvGrpSpPr/>
          <p:nvPr/>
        </p:nvGrpSpPr>
        <p:grpSpPr>
          <a:xfrm>
            <a:off x="1369535" y="1982886"/>
            <a:ext cx="3511106" cy="1811173"/>
            <a:chOff x="2943824" y="2037896"/>
            <a:chExt cx="3511604" cy="1811430"/>
          </a:xfrm>
        </p:grpSpPr>
        <p:sp>
          <p:nvSpPr>
            <p:cNvPr id="7" name="Rectangle 6"/>
            <p:cNvSpPr/>
            <p:nvPr/>
          </p:nvSpPr>
          <p:spPr bwMode="auto">
            <a:xfrm>
              <a:off x="2943824" y="2037896"/>
              <a:ext cx="3511603" cy="1751384"/>
            </a:xfrm>
            <a:prstGeom prst="rect">
              <a:avLst/>
            </a:prstGeom>
            <a:ln>
              <a:solidFill>
                <a:schemeClr val="bg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fontAlgn="base">
                <a:lnSpc>
                  <a:spcPct val="90000"/>
                </a:lnSpc>
                <a:spcBef>
                  <a:spcPct val="0"/>
                </a:spcBef>
                <a:spcAft>
                  <a:spcPct val="0"/>
                </a:spcAft>
                <a:buFont typeface="Wingdings 3" panose="05040102010807070707" pitchFamily="18" charset="2"/>
                <a:buChar char="Æ"/>
              </a:pPr>
              <a:r>
                <a:rPr lang="en-US" sz="2000" b="1">
                  <a:solidFill>
                    <a:srgbClr val="FFFFFF"/>
                  </a:solidFill>
                  <a:latin typeface="Segoe UI Light"/>
                  <a:ea typeface="Segoe UI" pitchFamily="34" charset="0"/>
                  <a:cs typeface="Segoe UI" pitchFamily="34" charset="0"/>
                </a:rPr>
                <a:t>z</a:t>
              </a:r>
            </a:p>
          </p:txBody>
        </p:sp>
        <p:sp>
          <p:nvSpPr>
            <p:cNvPr id="11" name="Rectangle 10"/>
            <p:cNvSpPr/>
            <p:nvPr/>
          </p:nvSpPr>
          <p:spPr bwMode="auto">
            <a:xfrm>
              <a:off x="2943824" y="2037896"/>
              <a:ext cx="3511604" cy="181143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b="1">
                  <a:solidFill>
                    <a:srgbClr val="000000"/>
                  </a:solidFill>
                  <a:latin typeface="Segoe UI"/>
                  <a:ea typeface="Segoe UI" pitchFamily="34" charset="0"/>
                  <a:cs typeface="Segoe UI" pitchFamily="34" charset="0"/>
                </a:rPr>
                <a:t>Note</a:t>
              </a:r>
              <a:r>
                <a:rPr lang="en-US" sz="1400">
                  <a:solidFill>
                    <a:srgbClr val="000000"/>
                  </a:solidFill>
                  <a:latin typeface="Segoe UI"/>
                  <a:ea typeface="Segoe UI" pitchFamily="34" charset="0"/>
                  <a:cs typeface="Segoe UI" pitchFamily="34" charset="0"/>
                </a:rPr>
                <a:t>: loading data using </a:t>
              </a:r>
              <a:r>
                <a:rPr lang="en-US" sz="1400" b="1" i="1">
                  <a:solidFill>
                    <a:srgbClr val="000000"/>
                  </a:solidFill>
                  <a:latin typeface="Segoe UI"/>
                  <a:ea typeface="Segoe UI" pitchFamily="34" charset="0"/>
                  <a:cs typeface="Segoe UI" pitchFamily="34" charset="0"/>
                </a:rPr>
                <a:t>rsparkling</a:t>
              </a:r>
              <a:r>
                <a:rPr lang="en-US" sz="1400">
                  <a:solidFill>
                    <a:srgbClr val="000000"/>
                  </a:solidFill>
                  <a:latin typeface="Segoe UI"/>
                  <a:ea typeface="Segoe UI" pitchFamily="34" charset="0"/>
                  <a:cs typeface="Segoe UI" pitchFamily="34" charset="0"/>
                </a:rPr>
                <a:t> package requires an additional data conversion from </a:t>
              </a:r>
              <a:r>
                <a:rPr lang="en-US" sz="1400" i="1">
                  <a:solidFill>
                    <a:srgbClr val="000000"/>
                  </a:solidFill>
                  <a:latin typeface="Segoe UI"/>
                  <a:ea typeface="Segoe UI" pitchFamily="34" charset="0"/>
                  <a:cs typeface="Segoe UI" pitchFamily="34" charset="0"/>
                </a:rPr>
                <a:t>Spark DataFrame</a:t>
              </a:r>
              <a:r>
                <a:rPr lang="en-US" sz="1400">
                  <a:solidFill>
                    <a:srgbClr val="000000"/>
                  </a:solidFill>
                  <a:latin typeface="Segoe UI"/>
                  <a:ea typeface="Segoe UI" pitchFamily="34" charset="0"/>
                  <a:cs typeface="Segoe UI" pitchFamily="34" charset="0"/>
                </a:rPr>
                <a:t> to </a:t>
              </a:r>
              <a:r>
                <a:rPr lang="en-US" sz="1400" i="1">
                  <a:solidFill>
                    <a:srgbClr val="000000"/>
                  </a:solidFill>
                  <a:latin typeface="Segoe UI"/>
                  <a:ea typeface="Segoe UI" pitchFamily="34" charset="0"/>
                  <a:cs typeface="Segoe UI" pitchFamily="34" charset="0"/>
                </a:rPr>
                <a:t>H2OFrame</a:t>
              </a:r>
              <a:r>
                <a:rPr lang="en-US" sz="1400">
                  <a:solidFill>
                    <a:srgbClr val="000000"/>
                  </a:solidFill>
                  <a:latin typeface="Segoe UI"/>
                  <a:ea typeface="Segoe UI" pitchFamily="34" charset="0"/>
                  <a:cs typeface="Segoe UI" pitchFamily="34" charset="0"/>
                </a:rPr>
                <a:t>. Better performance may be observed when handling the load using the </a:t>
              </a:r>
              <a:r>
                <a:rPr lang="en-US" sz="1400" b="1" i="1">
                  <a:solidFill>
                    <a:srgbClr val="000000"/>
                  </a:solidFill>
                  <a:latin typeface="Segoe UI"/>
                  <a:ea typeface="Segoe UI" pitchFamily="34" charset="0"/>
                  <a:cs typeface="Segoe UI" pitchFamily="34" charset="0"/>
                </a:rPr>
                <a:t>h2o.importFile() </a:t>
              </a:r>
              <a:r>
                <a:rPr lang="en-US" sz="1400">
                  <a:solidFill>
                    <a:srgbClr val="000000"/>
                  </a:solidFill>
                  <a:latin typeface="Segoe UI"/>
                  <a:ea typeface="Segoe UI" pitchFamily="34" charset="0"/>
                  <a:cs typeface="Segoe UI" pitchFamily="34" charset="0"/>
                </a:rPr>
                <a:t>function from the </a:t>
              </a:r>
              <a:r>
                <a:rPr lang="en-US" sz="1400" b="1" i="1">
                  <a:solidFill>
                    <a:srgbClr val="000000"/>
                  </a:solidFill>
                  <a:latin typeface="Segoe UI"/>
                  <a:ea typeface="Segoe UI" pitchFamily="34" charset="0"/>
                  <a:cs typeface="Segoe UI" pitchFamily="34" charset="0"/>
                </a:rPr>
                <a:t>h2o</a:t>
              </a:r>
              <a:r>
                <a:rPr lang="en-US" sz="1400">
                  <a:solidFill>
                    <a:srgbClr val="000000"/>
                  </a:solidFill>
                  <a:latin typeface="Segoe UI"/>
                  <a:ea typeface="Segoe UI" pitchFamily="34" charset="0"/>
                  <a:cs typeface="Segoe UI" pitchFamily="34" charset="0"/>
                </a:rPr>
                <a:t> package in order to avoid this extra data conversion step.</a:t>
              </a:r>
            </a:p>
          </p:txBody>
        </p:sp>
      </p:grpSp>
    </p:spTree>
    <p:extLst>
      <p:ext uri="{BB962C8B-B14F-4D97-AF65-F5344CB8AC3E}">
        <p14:creationId xmlns:p14="http://schemas.microsoft.com/office/powerpoint/2010/main" val="31447612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9E11A81-0AAD-4E41-9DF0-761039D2AF89}"/>
              </a:ext>
            </a:extLst>
          </p:cNvPr>
          <p:cNvSpPr txBox="1"/>
          <p:nvPr/>
        </p:nvSpPr>
        <p:spPr>
          <a:xfrm>
            <a:off x="941557" y="4666045"/>
            <a:ext cx="2160364" cy="1077218"/>
          </a:xfrm>
          <a:prstGeom prst="rect">
            <a:avLst/>
          </a:prstGeom>
          <a:noFill/>
        </p:spPr>
        <p:txBody>
          <a:bodyPr wrap="square" rtlCol="0">
            <a:spAutoFit/>
          </a:bodyPr>
          <a:lstStyle/>
          <a:p>
            <a:pPr defTabSz="914225">
              <a:defRPr/>
            </a:pPr>
            <a:r>
              <a:rPr lang="en-US" sz="1600" cap="all" spc="200" dirty="0">
                <a:solidFill>
                  <a:srgbClr val="0070C0"/>
                </a:solidFill>
                <a:latin typeface="Calibri" charset="0"/>
                <a:ea typeface="Calibri" charset="0"/>
                <a:cs typeface="Calibri" charset="0"/>
              </a:rPr>
              <a:t>Hyper scale, enterprise-grade infrastructure</a:t>
            </a:r>
          </a:p>
        </p:txBody>
      </p:sp>
      <p:sp>
        <p:nvSpPr>
          <p:cNvPr id="44" name="TextBox 43">
            <a:extLst>
              <a:ext uri="{FF2B5EF4-FFF2-40B4-BE49-F238E27FC236}">
                <a16:creationId xmlns:a16="http://schemas.microsoft.com/office/drawing/2014/main" id="{015657DC-A082-4700-84AC-E791195AE9B1}"/>
              </a:ext>
            </a:extLst>
          </p:cNvPr>
          <p:cNvSpPr txBox="1"/>
          <p:nvPr/>
        </p:nvSpPr>
        <p:spPr>
          <a:xfrm>
            <a:off x="941557" y="1321680"/>
            <a:ext cx="2160364" cy="584775"/>
          </a:xfrm>
          <a:prstGeom prst="rect">
            <a:avLst/>
          </a:prstGeom>
          <a:noFill/>
        </p:spPr>
        <p:txBody>
          <a:bodyPr wrap="square" rtlCol="0">
            <a:spAutoFit/>
          </a:bodyPr>
          <a:lstStyle/>
          <a:p>
            <a:pPr defTabSz="914225">
              <a:defRPr/>
            </a:pPr>
            <a:r>
              <a:rPr lang="en-US" sz="1600" cap="all" spc="200" dirty="0">
                <a:solidFill>
                  <a:srgbClr val="0070C0"/>
                </a:solidFill>
                <a:latin typeface="Calibri" charset="0"/>
                <a:ea typeface="Calibri" charset="0"/>
                <a:cs typeface="Calibri" charset="0"/>
              </a:rPr>
              <a:t>Developer Tools &amp; Services </a:t>
            </a:r>
          </a:p>
        </p:txBody>
      </p:sp>
      <p:sp>
        <p:nvSpPr>
          <p:cNvPr id="45" name="TextBox 44">
            <a:extLst>
              <a:ext uri="{FF2B5EF4-FFF2-40B4-BE49-F238E27FC236}">
                <a16:creationId xmlns:a16="http://schemas.microsoft.com/office/drawing/2014/main" id="{C69F4A4A-BCF6-4715-A125-309AA2B2E60F}"/>
              </a:ext>
            </a:extLst>
          </p:cNvPr>
          <p:cNvSpPr txBox="1"/>
          <p:nvPr/>
        </p:nvSpPr>
        <p:spPr>
          <a:xfrm>
            <a:off x="941557" y="2336865"/>
            <a:ext cx="2160364" cy="584775"/>
          </a:xfrm>
          <a:prstGeom prst="rect">
            <a:avLst/>
          </a:prstGeom>
          <a:noFill/>
        </p:spPr>
        <p:txBody>
          <a:bodyPr wrap="square" rtlCol="0">
            <a:spAutoFit/>
          </a:bodyPr>
          <a:lstStyle/>
          <a:p>
            <a:pPr defTabSz="914225">
              <a:defRPr/>
            </a:pPr>
            <a:r>
              <a:rPr lang="en-US" sz="1600" cap="all" spc="200" dirty="0">
                <a:solidFill>
                  <a:srgbClr val="0070C0"/>
                </a:solidFill>
                <a:latin typeface="Calibri" charset="0"/>
                <a:ea typeface="Calibri" charset="0"/>
                <a:cs typeface="Calibri" charset="0"/>
              </a:rPr>
              <a:t>Open platform for data science </a:t>
            </a:r>
          </a:p>
        </p:txBody>
      </p:sp>
      <p:sp>
        <p:nvSpPr>
          <p:cNvPr id="42" name="TextBox 41">
            <a:extLst>
              <a:ext uri="{FF2B5EF4-FFF2-40B4-BE49-F238E27FC236}">
                <a16:creationId xmlns:a16="http://schemas.microsoft.com/office/drawing/2014/main" id="{C36FC7C0-416A-460C-8048-555B158176F6}"/>
              </a:ext>
            </a:extLst>
          </p:cNvPr>
          <p:cNvSpPr txBox="1"/>
          <p:nvPr/>
        </p:nvSpPr>
        <p:spPr>
          <a:xfrm>
            <a:off x="3630955" y="5819577"/>
            <a:ext cx="2154989" cy="307777"/>
          </a:xfrm>
          <a:prstGeom prst="rect">
            <a:avLst/>
          </a:prstGeom>
          <a:noFill/>
        </p:spPr>
        <p:txBody>
          <a:bodyPr wrap="square" rtlCol="0">
            <a:spAutoFit/>
          </a:bodyPr>
          <a:lstStyle/>
          <a:p>
            <a:pPr defTabSz="914367">
              <a:defRPr/>
            </a:pPr>
            <a:r>
              <a:rPr lang="en-US" sz="1400">
                <a:solidFill>
                  <a:srgbClr val="0070C0"/>
                </a:solidFill>
                <a:latin typeface="Calibri" charset="0"/>
                <a:ea typeface="Calibri" charset="0"/>
                <a:cs typeface="Calibri" charset="0"/>
              </a:rPr>
              <a:t>Hardware</a:t>
            </a:r>
          </a:p>
        </p:txBody>
      </p:sp>
      <p:sp>
        <p:nvSpPr>
          <p:cNvPr id="52" name="TextBox 51">
            <a:extLst>
              <a:ext uri="{FF2B5EF4-FFF2-40B4-BE49-F238E27FC236}">
                <a16:creationId xmlns:a16="http://schemas.microsoft.com/office/drawing/2014/main" id="{A03A76F3-3378-4EFB-ADCF-B232D2ECA8ED}"/>
              </a:ext>
            </a:extLst>
          </p:cNvPr>
          <p:cNvSpPr txBox="1"/>
          <p:nvPr/>
        </p:nvSpPr>
        <p:spPr>
          <a:xfrm>
            <a:off x="3625665" y="5212045"/>
            <a:ext cx="3503836" cy="307777"/>
          </a:xfrm>
          <a:prstGeom prst="rect">
            <a:avLst/>
          </a:prstGeom>
          <a:noFill/>
        </p:spPr>
        <p:txBody>
          <a:bodyPr wrap="square" rtlCol="0">
            <a:spAutoFit/>
          </a:bodyPr>
          <a:lstStyle/>
          <a:p>
            <a:pPr defTabSz="914367">
              <a:defRPr/>
            </a:pPr>
            <a:r>
              <a:rPr lang="en-US" sz="1400">
                <a:solidFill>
                  <a:srgbClr val="0070C0"/>
                </a:solidFill>
                <a:latin typeface="Calibri" charset="0"/>
                <a:ea typeface="Calibri" charset="0"/>
                <a:cs typeface="Calibri" charset="0"/>
              </a:rPr>
              <a:t>Storage management</a:t>
            </a:r>
          </a:p>
        </p:txBody>
      </p:sp>
      <p:sp>
        <p:nvSpPr>
          <p:cNvPr id="53" name="TextBox 52">
            <a:extLst>
              <a:ext uri="{FF2B5EF4-FFF2-40B4-BE49-F238E27FC236}">
                <a16:creationId xmlns:a16="http://schemas.microsoft.com/office/drawing/2014/main" id="{F2C206FC-E35C-4C67-8987-CE1FB644B717}"/>
              </a:ext>
            </a:extLst>
          </p:cNvPr>
          <p:cNvSpPr txBox="1"/>
          <p:nvPr/>
        </p:nvSpPr>
        <p:spPr>
          <a:xfrm>
            <a:off x="3625665" y="4604513"/>
            <a:ext cx="1942254" cy="307777"/>
          </a:xfrm>
          <a:prstGeom prst="rect">
            <a:avLst/>
          </a:prstGeom>
          <a:noFill/>
        </p:spPr>
        <p:txBody>
          <a:bodyPr wrap="square" rtlCol="0">
            <a:spAutoFit/>
          </a:bodyPr>
          <a:lstStyle/>
          <a:p>
            <a:pPr defTabSz="914367">
              <a:defRPr/>
            </a:pPr>
            <a:r>
              <a:rPr lang="en-US" sz="1400" dirty="0">
                <a:solidFill>
                  <a:srgbClr val="0070C0"/>
                </a:solidFill>
                <a:latin typeface="Calibri" charset="0"/>
                <a:ea typeface="Calibri" charset="0"/>
                <a:cs typeface="Calibri" charset="0"/>
              </a:rPr>
              <a:t>Software</a:t>
            </a:r>
          </a:p>
        </p:txBody>
      </p:sp>
      <p:sp>
        <p:nvSpPr>
          <p:cNvPr id="9" name="Title 8">
            <a:extLst>
              <a:ext uri="{FF2B5EF4-FFF2-40B4-BE49-F238E27FC236}">
                <a16:creationId xmlns:a16="http://schemas.microsoft.com/office/drawing/2014/main" id="{6EB603C2-4EFD-4823-94AB-153F3A02BEB5}"/>
              </a:ext>
            </a:extLst>
          </p:cNvPr>
          <p:cNvSpPr>
            <a:spLocks noGrp="1"/>
          </p:cNvSpPr>
          <p:nvPr>
            <p:ph type="title"/>
          </p:nvPr>
        </p:nvSpPr>
        <p:spPr>
          <a:xfrm>
            <a:off x="394138" y="365126"/>
            <a:ext cx="11051628" cy="692724"/>
          </a:xfrm>
        </p:spPr>
        <p:txBody>
          <a:bodyPr>
            <a:noAutofit/>
          </a:bodyPr>
          <a:lstStyle/>
          <a:p>
            <a:pPr algn="l"/>
            <a:r>
              <a:rPr lang="en-US" sz="4400" dirty="0">
                <a:solidFill>
                  <a:srgbClr val="0070C0"/>
                </a:solidFill>
                <a:latin typeface="Calibri" charset="0"/>
                <a:ea typeface="Calibri" charset="0"/>
                <a:cs typeface="Calibri" charset="0"/>
              </a:rPr>
              <a:t>ML SERVICES Continued..</a:t>
            </a:r>
          </a:p>
        </p:txBody>
      </p:sp>
      <p:sp>
        <p:nvSpPr>
          <p:cNvPr id="54" name="Rectangle 53">
            <a:extLst>
              <a:ext uri="{FF2B5EF4-FFF2-40B4-BE49-F238E27FC236}">
                <a16:creationId xmlns:a16="http://schemas.microsoft.com/office/drawing/2014/main" id="{C6548804-78BD-47BC-8B45-1C674F1E204C}"/>
              </a:ext>
            </a:extLst>
          </p:cNvPr>
          <p:cNvSpPr/>
          <p:nvPr/>
        </p:nvSpPr>
        <p:spPr bwMode="auto">
          <a:xfrm>
            <a:off x="4227207" y="1418632"/>
            <a:ext cx="6433856" cy="2769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1757">
              <a:spcAft>
                <a:spcPts val="400"/>
              </a:spcAft>
              <a:defRPr/>
            </a:pPr>
            <a:r>
              <a:rPr lang="en-US" sz="1200" kern="0" spc="49">
                <a:solidFill>
                  <a:srgbClr val="0070C0"/>
                </a:solidFill>
                <a:latin typeface="Calibri" charset="0"/>
                <a:ea typeface="Calibri" charset="0"/>
                <a:cs typeface="Calibri" charset="0"/>
              </a:rPr>
              <a:t>AI Applications (1st &amp; 3rd party)          Cognitive Services          Bot Framework</a:t>
            </a:r>
          </a:p>
        </p:txBody>
      </p:sp>
      <p:sp>
        <p:nvSpPr>
          <p:cNvPr id="55" name="Rectangle 54">
            <a:extLst>
              <a:ext uri="{FF2B5EF4-FFF2-40B4-BE49-F238E27FC236}">
                <a16:creationId xmlns:a16="http://schemas.microsoft.com/office/drawing/2014/main" id="{C07AD26A-6321-4374-A187-3A25713DBEBF}"/>
              </a:ext>
            </a:extLst>
          </p:cNvPr>
          <p:cNvSpPr/>
          <p:nvPr/>
        </p:nvSpPr>
        <p:spPr bwMode="auto">
          <a:xfrm>
            <a:off x="3625666" y="4859759"/>
            <a:ext cx="5003616" cy="2769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1757">
              <a:spcAft>
                <a:spcPts val="400"/>
              </a:spcAft>
              <a:defRPr/>
            </a:pPr>
            <a:r>
              <a:rPr lang="en-US" sz="1200" kern="0" spc="49" dirty="0">
                <a:solidFill>
                  <a:srgbClr val="0070C0"/>
                </a:solidFill>
                <a:latin typeface="Calibri" charset="0"/>
                <a:ea typeface="Calibri" charset="0"/>
                <a:cs typeface="Calibri" charset="0"/>
              </a:rPr>
              <a:t>Spark          AI Batch Training          DS VM          SQL Server          ACS</a:t>
            </a:r>
          </a:p>
        </p:txBody>
      </p:sp>
      <p:sp>
        <p:nvSpPr>
          <p:cNvPr id="58" name="Rectangle 57">
            <a:extLst>
              <a:ext uri="{FF2B5EF4-FFF2-40B4-BE49-F238E27FC236}">
                <a16:creationId xmlns:a16="http://schemas.microsoft.com/office/drawing/2014/main" id="{A6AAE64C-C7EA-4E73-8A0F-8C974FF2F036}"/>
              </a:ext>
            </a:extLst>
          </p:cNvPr>
          <p:cNvSpPr/>
          <p:nvPr/>
        </p:nvSpPr>
        <p:spPr bwMode="auto">
          <a:xfrm>
            <a:off x="3625666" y="5473676"/>
            <a:ext cx="5003616" cy="2769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1757">
              <a:spcAft>
                <a:spcPts val="400"/>
              </a:spcAft>
              <a:defRPr/>
            </a:pPr>
            <a:r>
              <a:rPr lang="en-US" sz="1200" kern="0" spc="49">
                <a:solidFill>
                  <a:srgbClr val="0070C0"/>
                </a:solidFill>
                <a:latin typeface="Calibri" charset="0"/>
                <a:ea typeface="Calibri" charset="0"/>
                <a:cs typeface="Calibri" charset="0"/>
              </a:rPr>
              <a:t>BLOB          Cosmos DB          SQL DB/DW          ADLS</a:t>
            </a:r>
          </a:p>
        </p:txBody>
      </p:sp>
      <p:sp>
        <p:nvSpPr>
          <p:cNvPr id="60" name="Rectangle 59">
            <a:extLst>
              <a:ext uri="{FF2B5EF4-FFF2-40B4-BE49-F238E27FC236}">
                <a16:creationId xmlns:a16="http://schemas.microsoft.com/office/drawing/2014/main" id="{9C64470F-654C-4C54-A985-C40E12C6232D}"/>
              </a:ext>
            </a:extLst>
          </p:cNvPr>
          <p:cNvSpPr/>
          <p:nvPr/>
        </p:nvSpPr>
        <p:spPr bwMode="auto">
          <a:xfrm>
            <a:off x="3626952" y="6096181"/>
            <a:ext cx="5002330" cy="2769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1757">
              <a:spcAft>
                <a:spcPts val="400"/>
              </a:spcAft>
              <a:defRPr/>
            </a:pPr>
            <a:r>
              <a:rPr lang="en-US" sz="1200" kern="0" spc="49" dirty="0">
                <a:solidFill>
                  <a:srgbClr val="0070C0"/>
                </a:solidFill>
                <a:latin typeface="Calibri" charset="0"/>
                <a:ea typeface="Calibri" charset="0"/>
                <a:cs typeface="Calibri" charset="0"/>
              </a:rPr>
              <a:t>CPUs          FPGA          GPUs          IoT</a:t>
            </a:r>
          </a:p>
        </p:txBody>
      </p:sp>
      <p:sp>
        <p:nvSpPr>
          <p:cNvPr id="62" name="TextBox 61">
            <a:extLst>
              <a:ext uri="{FF2B5EF4-FFF2-40B4-BE49-F238E27FC236}">
                <a16:creationId xmlns:a16="http://schemas.microsoft.com/office/drawing/2014/main" id="{DC6D656B-0568-4B34-B51D-41C8A5F8DE36}"/>
              </a:ext>
            </a:extLst>
          </p:cNvPr>
          <p:cNvSpPr txBox="1"/>
          <p:nvPr/>
        </p:nvSpPr>
        <p:spPr>
          <a:xfrm>
            <a:off x="3624243" y="2225209"/>
            <a:ext cx="2686953" cy="307777"/>
          </a:xfrm>
          <a:prstGeom prst="rect">
            <a:avLst/>
          </a:prstGeom>
          <a:noFill/>
        </p:spPr>
        <p:txBody>
          <a:bodyPr wrap="square" rtlCol="0">
            <a:spAutoFit/>
          </a:bodyPr>
          <a:lstStyle/>
          <a:p>
            <a:pPr defTabSz="914225">
              <a:defRPr/>
            </a:pPr>
            <a:r>
              <a:rPr lang="en-US" sz="1400">
                <a:solidFill>
                  <a:srgbClr val="0070C0"/>
                </a:solidFill>
                <a:latin typeface="Calibri" charset="0"/>
                <a:ea typeface="Calibri" charset="0"/>
                <a:cs typeface="Calibri" charset="0"/>
              </a:rPr>
              <a:t>Azure Machine Learning</a:t>
            </a:r>
          </a:p>
        </p:txBody>
      </p:sp>
      <p:sp>
        <p:nvSpPr>
          <p:cNvPr id="63" name="TextBox 62">
            <a:extLst>
              <a:ext uri="{FF2B5EF4-FFF2-40B4-BE49-F238E27FC236}">
                <a16:creationId xmlns:a16="http://schemas.microsoft.com/office/drawing/2014/main" id="{6C59C5BC-05BC-4B8C-91D1-F31F578B9A98}"/>
              </a:ext>
            </a:extLst>
          </p:cNvPr>
          <p:cNvSpPr txBox="1"/>
          <p:nvPr/>
        </p:nvSpPr>
        <p:spPr>
          <a:xfrm>
            <a:off x="7600448" y="2628722"/>
            <a:ext cx="2537377" cy="276999"/>
          </a:xfrm>
          <a:prstGeom prst="rect">
            <a:avLst/>
          </a:prstGeom>
          <a:noFill/>
        </p:spPr>
        <p:txBody>
          <a:bodyPr wrap="square" rtlCol="0">
            <a:spAutoFit/>
          </a:bodyPr>
          <a:lstStyle/>
          <a:p>
            <a:pPr defTabSz="914367">
              <a:defRPr/>
            </a:pPr>
            <a:r>
              <a:rPr lang="en-US" sz="1200">
                <a:solidFill>
                  <a:srgbClr val="0070C0"/>
                </a:solidFill>
                <a:latin typeface="Calibri" charset="0"/>
                <a:ea typeface="Calibri" charset="0"/>
                <a:cs typeface="Calibri" charset="0"/>
              </a:rPr>
              <a:t>Model deployment &amp; management</a:t>
            </a:r>
          </a:p>
        </p:txBody>
      </p:sp>
      <p:sp>
        <p:nvSpPr>
          <p:cNvPr id="65" name="TextBox 64">
            <a:extLst>
              <a:ext uri="{FF2B5EF4-FFF2-40B4-BE49-F238E27FC236}">
                <a16:creationId xmlns:a16="http://schemas.microsoft.com/office/drawing/2014/main" id="{195F3B6F-BE0B-4458-8B5D-49AE18DF076C}"/>
              </a:ext>
            </a:extLst>
          </p:cNvPr>
          <p:cNvSpPr txBox="1"/>
          <p:nvPr/>
        </p:nvSpPr>
        <p:spPr>
          <a:xfrm>
            <a:off x="4235335" y="3230552"/>
            <a:ext cx="1942254" cy="276999"/>
          </a:xfrm>
          <a:prstGeom prst="rect">
            <a:avLst/>
          </a:prstGeom>
          <a:noFill/>
        </p:spPr>
        <p:txBody>
          <a:bodyPr wrap="square" rtlCol="0">
            <a:spAutoFit/>
          </a:bodyPr>
          <a:lstStyle/>
          <a:p>
            <a:pPr defTabSz="914367">
              <a:defRPr/>
            </a:pPr>
            <a:r>
              <a:rPr lang="en-US" sz="1200">
                <a:solidFill>
                  <a:srgbClr val="0070C0"/>
                </a:solidFill>
                <a:latin typeface="Calibri" charset="0"/>
                <a:ea typeface="Calibri" charset="0"/>
                <a:cs typeface="Calibri" charset="0"/>
              </a:rPr>
              <a:t>Machine Learning toolkits</a:t>
            </a:r>
          </a:p>
        </p:txBody>
      </p:sp>
      <p:sp>
        <p:nvSpPr>
          <p:cNvPr id="66" name="TextBox 65">
            <a:extLst>
              <a:ext uri="{FF2B5EF4-FFF2-40B4-BE49-F238E27FC236}">
                <a16:creationId xmlns:a16="http://schemas.microsoft.com/office/drawing/2014/main" id="{8ADF88E7-2E44-48E9-903D-1CFFB8BA658D}"/>
              </a:ext>
            </a:extLst>
          </p:cNvPr>
          <p:cNvSpPr txBox="1"/>
          <p:nvPr/>
        </p:nvSpPr>
        <p:spPr>
          <a:xfrm>
            <a:off x="4235336" y="2583259"/>
            <a:ext cx="2662053" cy="461665"/>
          </a:xfrm>
          <a:prstGeom prst="rect">
            <a:avLst/>
          </a:prstGeom>
          <a:noFill/>
        </p:spPr>
        <p:txBody>
          <a:bodyPr wrap="square" rtlCol="0">
            <a:spAutoFit/>
          </a:bodyPr>
          <a:lstStyle/>
          <a:p>
            <a:pPr lvl="0">
              <a:defRPr/>
            </a:pPr>
            <a:r>
              <a:rPr lang="en-US" sz="1200">
                <a:solidFill>
                  <a:srgbClr val="0070C0"/>
                </a:solidFill>
                <a:latin typeface="Calibri" charset="0"/>
                <a:ea typeface="Calibri" charset="0"/>
                <a:cs typeface="Calibri" charset="0"/>
              </a:rPr>
              <a:t>Experimentation management, data prep, &amp; collaboration</a:t>
            </a:r>
          </a:p>
        </p:txBody>
      </p:sp>
      <p:sp>
        <p:nvSpPr>
          <p:cNvPr id="71" name="Rectangle 70">
            <a:extLst>
              <a:ext uri="{FF2B5EF4-FFF2-40B4-BE49-F238E27FC236}">
                <a16:creationId xmlns:a16="http://schemas.microsoft.com/office/drawing/2014/main" id="{4672147B-EAEF-48D3-B73A-30B28705E190}"/>
              </a:ext>
            </a:extLst>
          </p:cNvPr>
          <p:cNvSpPr/>
          <p:nvPr/>
        </p:nvSpPr>
        <p:spPr bwMode="auto">
          <a:xfrm>
            <a:off x="4235335" y="3500912"/>
            <a:ext cx="2142942" cy="8337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2" spcCol="0" rtlCol="0" fromWordArt="0" anchor="t" anchorCtr="0" forceAA="0" compatLnSpc="1">
            <a:prstTxWarp prst="textNoShape">
              <a:avLst/>
            </a:prstTxWarp>
            <a:noAutofit/>
          </a:bodyPr>
          <a:lstStyle/>
          <a:p>
            <a:pPr defTabSz="931757">
              <a:spcAft>
                <a:spcPts val="400"/>
              </a:spcAft>
              <a:defRPr/>
            </a:pPr>
            <a:r>
              <a:rPr lang="en-US" sz="1200" kern="0" spc="49" dirty="0">
                <a:solidFill>
                  <a:srgbClr val="0070C0"/>
                </a:solidFill>
                <a:latin typeface="Calibri" charset="0"/>
                <a:ea typeface="Calibri" charset="0"/>
                <a:cs typeface="Calibri" charset="0"/>
              </a:rPr>
              <a:t>CNTK</a:t>
            </a:r>
          </a:p>
          <a:p>
            <a:pPr defTabSz="931757">
              <a:spcAft>
                <a:spcPts val="400"/>
              </a:spcAft>
              <a:defRPr/>
            </a:pPr>
            <a:r>
              <a:rPr lang="en-US" sz="1200" kern="0" spc="49" dirty="0">
                <a:solidFill>
                  <a:srgbClr val="0070C0"/>
                </a:solidFill>
                <a:latin typeface="Calibri" charset="0"/>
                <a:ea typeface="Calibri" charset="0"/>
                <a:cs typeface="Calibri" charset="0"/>
              </a:rPr>
              <a:t>Tensor flow</a:t>
            </a:r>
          </a:p>
          <a:p>
            <a:pPr defTabSz="931757">
              <a:spcAft>
                <a:spcPts val="400"/>
              </a:spcAft>
              <a:defRPr/>
            </a:pPr>
            <a:r>
              <a:rPr lang="en-US" sz="1200" kern="0" spc="49" dirty="0">
                <a:solidFill>
                  <a:srgbClr val="0070C0"/>
                </a:solidFill>
                <a:latin typeface="Calibri" charset="0"/>
                <a:ea typeface="Calibri" charset="0"/>
                <a:cs typeface="Calibri" charset="0"/>
              </a:rPr>
              <a:t>ML Server</a:t>
            </a:r>
          </a:p>
          <a:p>
            <a:pPr defTabSz="931757">
              <a:spcAft>
                <a:spcPts val="400"/>
              </a:spcAft>
              <a:defRPr/>
            </a:pPr>
            <a:r>
              <a:rPr lang="en-US" sz="1200" kern="0" spc="49" dirty="0">
                <a:solidFill>
                  <a:srgbClr val="0070C0"/>
                </a:solidFill>
                <a:latin typeface="Calibri" charset="0"/>
                <a:ea typeface="Calibri" charset="0"/>
                <a:cs typeface="Calibri" charset="0"/>
              </a:rPr>
              <a:t>Scikit-Learn</a:t>
            </a:r>
          </a:p>
          <a:p>
            <a:pPr defTabSz="931757">
              <a:spcAft>
                <a:spcPts val="400"/>
              </a:spcAft>
              <a:defRPr/>
            </a:pPr>
            <a:r>
              <a:rPr lang="en-US" sz="1200" kern="0" spc="49" dirty="0">
                <a:solidFill>
                  <a:srgbClr val="0070C0"/>
                </a:solidFill>
                <a:latin typeface="Calibri" charset="0"/>
                <a:ea typeface="Calibri" charset="0"/>
                <a:cs typeface="Calibri" charset="0"/>
              </a:rPr>
              <a:t>Other Libs.</a:t>
            </a:r>
          </a:p>
          <a:p>
            <a:pPr defTabSz="931757">
              <a:spcAft>
                <a:spcPts val="400"/>
              </a:spcAft>
              <a:defRPr/>
            </a:pPr>
            <a:r>
              <a:rPr lang="en-US" sz="1200" kern="0" spc="49" dirty="0">
                <a:solidFill>
                  <a:srgbClr val="0070C0"/>
                </a:solidFill>
                <a:latin typeface="Calibri" charset="0"/>
                <a:ea typeface="Calibri" charset="0"/>
                <a:cs typeface="Calibri" charset="0"/>
              </a:rPr>
              <a:t>PROSE</a:t>
            </a:r>
          </a:p>
        </p:txBody>
      </p:sp>
      <p:sp>
        <p:nvSpPr>
          <p:cNvPr id="74" name="Rectangle 73">
            <a:extLst>
              <a:ext uri="{FF2B5EF4-FFF2-40B4-BE49-F238E27FC236}">
                <a16:creationId xmlns:a16="http://schemas.microsoft.com/office/drawing/2014/main" id="{76377159-D39D-4ECC-B741-6F5CF3684166}"/>
              </a:ext>
            </a:extLst>
          </p:cNvPr>
          <p:cNvSpPr/>
          <p:nvPr/>
        </p:nvSpPr>
        <p:spPr bwMode="auto">
          <a:xfrm>
            <a:off x="7600448" y="3129444"/>
            <a:ext cx="2400381" cy="11695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1757">
              <a:spcAft>
                <a:spcPts val="400"/>
              </a:spcAft>
              <a:defRPr/>
            </a:pPr>
            <a:r>
              <a:rPr lang="en-US" sz="1200" kern="0" spc="49" dirty="0">
                <a:solidFill>
                  <a:srgbClr val="0070C0"/>
                </a:solidFill>
                <a:latin typeface="Calibri" charset="0"/>
                <a:ea typeface="Calibri" charset="0"/>
                <a:cs typeface="Calibri" charset="0"/>
              </a:rPr>
              <a:t>Docker</a:t>
            </a:r>
          </a:p>
          <a:p>
            <a:pPr defTabSz="931757">
              <a:spcAft>
                <a:spcPts val="400"/>
              </a:spcAft>
              <a:defRPr/>
            </a:pPr>
            <a:r>
              <a:rPr lang="en-US" sz="1200" kern="0" spc="49" dirty="0">
                <a:solidFill>
                  <a:srgbClr val="0070C0"/>
                </a:solidFill>
                <a:latin typeface="Calibri" charset="0"/>
                <a:ea typeface="Calibri" charset="0"/>
                <a:cs typeface="Calibri" charset="0"/>
              </a:rPr>
              <a:t>Cloud – Spark, SQL, other engines</a:t>
            </a:r>
          </a:p>
          <a:p>
            <a:pPr defTabSz="931757">
              <a:spcAft>
                <a:spcPts val="400"/>
              </a:spcAft>
              <a:defRPr/>
            </a:pPr>
            <a:r>
              <a:rPr lang="en-US" sz="1200" kern="0" spc="49" dirty="0">
                <a:solidFill>
                  <a:srgbClr val="0070C0"/>
                </a:solidFill>
                <a:latin typeface="Calibri" charset="0"/>
                <a:ea typeface="Calibri" charset="0"/>
                <a:cs typeface="Calibri" charset="0"/>
              </a:rPr>
              <a:t>ML Server – Spark, SQL, VMs</a:t>
            </a:r>
          </a:p>
          <a:p>
            <a:pPr defTabSz="931757">
              <a:spcAft>
                <a:spcPts val="400"/>
              </a:spcAft>
              <a:defRPr/>
            </a:pPr>
            <a:r>
              <a:rPr lang="en-US" sz="1200" kern="0" spc="49" dirty="0">
                <a:solidFill>
                  <a:srgbClr val="0070C0"/>
                </a:solidFill>
                <a:latin typeface="Calibri" charset="0"/>
                <a:ea typeface="Calibri" charset="0"/>
                <a:cs typeface="Calibri" charset="0"/>
              </a:rPr>
              <a:t>Edge</a:t>
            </a:r>
          </a:p>
        </p:txBody>
      </p:sp>
      <p:sp>
        <p:nvSpPr>
          <p:cNvPr id="112" name="Freeform 146">
            <a:extLst>
              <a:ext uri="{FF2B5EF4-FFF2-40B4-BE49-F238E27FC236}">
                <a16:creationId xmlns:a16="http://schemas.microsoft.com/office/drawing/2014/main" id="{1D23F683-BBF5-47A1-8391-006C01D3D302}"/>
              </a:ext>
            </a:extLst>
          </p:cNvPr>
          <p:cNvSpPr>
            <a:spLocks noChangeAspect="1"/>
          </p:cNvSpPr>
          <p:nvPr/>
        </p:nvSpPr>
        <p:spPr bwMode="auto">
          <a:xfrm>
            <a:off x="7129501" y="2654643"/>
            <a:ext cx="346925" cy="21971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IN" sz="1200">
              <a:solidFill>
                <a:srgbClr val="0070C0"/>
              </a:solidFill>
              <a:latin typeface="Calibri" charset="0"/>
              <a:ea typeface="Calibri" charset="0"/>
              <a:cs typeface="Calibri" charset="0"/>
            </a:endParaRPr>
          </a:p>
        </p:txBody>
      </p:sp>
      <p:grpSp>
        <p:nvGrpSpPr>
          <p:cNvPr id="113" name="Group 112">
            <a:extLst>
              <a:ext uri="{FF2B5EF4-FFF2-40B4-BE49-F238E27FC236}">
                <a16:creationId xmlns:a16="http://schemas.microsoft.com/office/drawing/2014/main" id="{89B7348D-88BA-4D5F-A958-00896EEC8777}"/>
              </a:ext>
            </a:extLst>
          </p:cNvPr>
          <p:cNvGrpSpPr/>
          <p:nvPr/>
        </p:nvGrpSpPr>
        <p:grpSpPr>
          <a:xfrm>
            <a:off x="3814252" y="1460676"/>
            <a:ext cx="265877" cy="325470"/>
            <a:chOff x="3003960" y="3685414"/>
            <a:chExt cx="403310" cy="493707"/>
          </a:xfrm>
        </p:grpSpPr>
        <p:grpSp>
          <p:nvGrpSpPr>
            <p:cNvPr id="114" name="Group 113">
              <a:extLst>
                <a:ext uri="{FF2B5EF4-FFF2-40B4-BE49-F238E27FC236}">
                  <a16:creationId xmlns:a16="http://schemas.microsoft.com/office/drawing/2014/main" id="{C1F7618F-4E92-4B32-8B22-13903050939A}"/>
                </a:ext>
              </a:extLst>
            </p:cNvPr>
            <p:cNvGrpSpPr/>
            <p:nvPr/>
          </p:nvGrpSpPr>
          <p:grpSpPr>
            <a:xfrm>
              <a:off x="3003960" y="3685414"/>
              <a:ext cx="403310" cy="493707"/>
              <a:chOff x="3003960" y="3685414"/>
              <a:chExt cx="403310" cy="493707"/>
            </a:xfrm>
          </p:grpSpPr>
          <p:sp>
            <p:nvSpPr>
              <p:cNvPr id="116" name="Snip Single Corner Rectangle 26">
                <a:extLst>
                  <a:ext uri="{FF2B5EF4-FFF2-40B4-BE49-F238E27FC236}">
                    <a16:creationId xmlns:a16="http://schemas.microsoft.com/office/drawing/2014/main" id="{B2267F6F-502D-41E2-B91B-CB97F4AFA6C9}"/>
                  </a:ext>
                </a:extLst>
              </p:cNvPr>
              <p:cNvSpPr/>
              <p:nvPr/>
            </p:nvSpPr>
            <p:spPr bwMode="auto">
              <a:xfrm flipH="1">
                <a:off x="3003960" y="3685414"/>
                <a:ext cx="403310" cy="493707"/>
              </a:xfrm>
              <a:prstGeom prst="snip1Rect">
                <a:avLst>
                  <a:gd name="adj" fmla="val 28736"/>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00" err="1">
                  <a:solidFill>
                    <a:srgbClr val="0070C0"/>
                  </a:solidFill>
                  <a:latin typeface="Calibri" charset="0"/>
                  <a:ea typeface="Calibri" charset="0"/>
                  <a:cs typeface="Calibri" charset="0"/>
                </a:endParaRPr>
              </a:p>
            </p:txBody>
          </p:sp>
          <p:sp>
            <p:nvSpPr>
              <p:cNvPr id="117" name="Triangle 27">
                <a:extLst>
                  <a:ext uri="{FF2B5EF4-FFF2-40B4-BE49-F238E27FC236}">
                    <a16:creationId xmlns:a16="http://schemas.microsoft.com/office/drawing/2014/main" id="{4EC8B23D-F9BF-4E69-ABA4-FB80C36C36D9}"/>
                  </a:ext>
                </a:extLst>
              </p:cNvPr>
              <p:cNvSpPr/>
              <p:nvPr/>
            </p:nvSpPr>
            <p:spPr bwMode="auto">
              <a:xfrm rot="8100000">
                <a:off x="3012552" y="3733609"/>
                <a:ext cx="160049" cy="80930"/>
              </a:xfrm>
              <a:prstGeom prs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00" err="1">
                  <a:solidFill>
                    <a:srgbClr val="0070C0"/>
                  </a:solidFill>
                  <a:latin typeface="Calibri" charset="0"/>
                  <a:ea typeface="Calibri" charset="0"/>
                  <a:cs typeface="Calibri" charset="0"/>
                </a:endParaRPr>
              </a:p>
            </p:txBody>
          </p:sp>
        </p:grpSp>
        <p:sp>
          <p:nvSpPr>
            <p:cNvPr id="115" name="Double Brace 114">
              <a:extLst>
                <a:ext uri="{FF2B5EF4-FFF2-40B4-BE49-F238E27FC236}">
                  <a16:creationId xmlns:a16="http://schemas.microsoft.com/office/drawing/2014/main" id="{8AC98DB2-DB7E-45E4-8C3A-1D73E04296C7}"/>
                </a:ext>
              </a:extLst>
            </p:cNvPr>
            <p:cNvSpPr/>
            <p:nvPr/>
          </p:nvSpPr>
          <p:spPr>
            <a:xfrm>
              <a:off x="3141092" y="3865115"/>
              <a:ext cx="129047" cy="177800"/>
            </a:xfrm>
            <a:prstGeom prst="bracePair">
              <a:avLst>
                <a:gd name="adj" fmla="val 14659"/>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solidFill>
                  <a:srgbClr val="0070C0"/>
                </a:solidFill>
                <a:latin typeface="Calibri" charset="0"/>
                <a:ea typeface="Calibri" charset="0"/>
                <a:cs typeface="Calibri" charset="0"/>
              </a:endParaRPr>
            </a:p>
          </p:txBody>
        </p:sp>
      </p:grpSp>
      <p:grpSp>
        <p:nvGrpSpPr>
          <p:cNvPr id="118" name="Group 117">
            <a:extLst>
              <a:ext uri="{FF2B5EF4-FFF2-40B4-BE49-F238E27FC236}">
                <a16:creationId xmlns:a16="http://schemas.microsoft.com/office/drawing/2014/main" id="{94C05446-39A8-4091-ABB6-27E5A564882E}"/>
              </a:ext>
            </a:extLst>
          </p:cNvPr>
          <p:cNvGrpSpPr/>
          <p:nvPr/>
        </p:nvGrpSpPr>
        <p:grpSpPr>
          <a:xfrm>
            <a:off x="3764458" y="3222173"/>
            <a:ext cx="365464" cy="311333"/>
            <a:chOff x="3097731" y="3411002"/>
            <a:chExt cx="3912131" cy="3332680"/>
          </a:xfrm>
        </p:grpSpPr>
        <p:sp>
          <p:nvSpPr>
            <p:cNvPr id="119" name="Freeform: Shape 399">
              <a:extLst>
                <a:ext uri="{FF2B5EF4-FFF2-40B4-BE49-F238E27FC236}">
                  <a16:creationId xmlns:a16="http://schemas.microsoft.com/office/drawing/2014/main" id="{F72C48C6-2FE9-4ADF-83D9-C9C0C55A2B9F}"/>
                </a:ext>
              </a:extLst>
            </p:cNvPr>
            <p:cNvSpPr/>
            <p:nvPr/>
          </p:nvSpPr>
          <p:spPr bwMode="auto">
            <a:xfrm>
              <a:off x="3097731" y="3411002"/>
              <a:ext cx="3912131" cy="3326728"/>
            </a:xfrm>
            <a:custGeom>
              <a:avLst/>
              <a:gdLst>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009850 w 4510936"/>
                <a:gd name="connsiteY14" fmla="*/ 3835942 h 3835942"/>
                <a:gd name="connsiteX15" fmla="*/ 1789458 w 4510936"/>
                <a:gd name="connsiteY15" fmla="*/ 3835942 h 3835942"/>
                <a:gd name="connsiteX16" fmla="*/ 1792429 w 4510936"/>
                <a:gd name="connsiteY16" fmla="*/ 3610035 h 3835942"/>
                <a:gd name="connsiteX17" fmla="*/ 1770743 w 4510936"/>
                <a:gd name="connsiteY17" fmla="*/ 2832642 h 3835942"/>
                <a:gd name="connsiteX18" fmla="*/ 1081314 w 4510936"/>
                <a:gd name="connsiteY18" fmla="*/ 2061571 h 3835942"/>
                <a:gd name="connsiteX19" fmla="*/ 1562100 w 4510936"/>
                <a:gd name="connsiteY19" fmla="*/ 1896471 h 3835942"/>
                <a:gd name="connsiteX20" fmla="*/ 1034142 w 4510936"/>
                <a:gd name="connsiteY20" fmla="*/ 1807570 h 3835942"/>
                <a:gd name="connsiteX21" fmla="*/ 1676400 w 4510936"/>
                <a:gd name="connsiteY21" fmla="*/ 10963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2674257 w 4510936"/>
                <a:gd name="connsiteY25" fmla="*/ 1626142 h 3835942"/>
                <a:gd name="connsiteX26" fmla="*/ 2238828 w 4510936"/>
                <a:gd name="connsiteY26" fmla="*/ 16515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458028 w 4510936"/>
                <a:gd name="connsiteY30" fmla="*/ 1742256 h 3835942"/>
                <a:gd name="connsiteX31" fmla="*/ 3721099 w 4510936"/>
                <a:gd name="connsiteY31" fmla="*/ 2203084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010556 w 4510936"/>
                <a:gd name="connsiteY42" fmla="*/ 677270 h 3835942"/>
                <a:gd name="connsiteX43" fmla="*/ 1248228 w 4510936"/>
                <a:gd name="connsiteY43" fmla="*/ 994770 h 3835942"/>
                <a:gd name="connsiteX44" fmla="*/ 801914 w 4510936"/>
                <a:gd name="connsiteY44" fmla="*/ 1571713 h 3835942"/>
                <a:gd name="connsiteX45" fmla="*/ 542471 w 4510936"/>
                <a:gd name="connsiteY45" fmla="*/ 1132656 h 3835942"/>
                <a:gd name="connsiteX46" fmla="*/ 812800 w 4510936"/>
                <a:gd name="connsiteY46" fmla="*/ 1843856 h 3835942"/>
                <a:gd name="connsiteX47" fmla="*/ 925285 w 4510936"/>
                <a:gd name="connsiteY47" fmla="*/ 2235742 h 3835942"/>
                <a:gd name="connsiteX48" fmla="*/ 651328 w 4510936"/>
                <a:gd name="connsiteY48" fmla="*/ 2607670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556657 w 4510936"/>
                <a:gd name="connsiteY49" fmla="*/ 2852599 h 3835942"/>
                <a:gd name="connsiteX50" fmla="*/ 1580115 w 4510936"/>
                <a:gd name="connsiteY50" fmla="*/ 3729193 h 3835942"/>
                <a:gd name="connsiteX51" fmla="*/ 1581642 w 4510936"/>
                <a:gd name="connsiteY51" fmla="*/ 3835942 h 3835942"/>
                <a:gd name="connsiteX52" fmla="*/ 1113971 w 4510936"/>
                <a:gd name="connsiteY52" fmla="*/ 3835942 h 3835942"/>
                <a:gd name="connsiteX53" fmla="*/ 836413 w 4510936"/>
                <a:gd name="connsiteY53" fmla="*/ 3086585 h 3835942"/>
                <a:gd name="connsiteX54" fmla="*/ 116170 w 4510936"/>
                <a:gd name="connsiteY54" fmla="*/ 2308285 h 3835942"/>
                <a:gd name="connsiteX55" fmla="*/ 118297 w 4510936"/>
                <a:gd name="connsiteY55" fmla="*/ 2287181 h 3835942"/>
                <a:gd name="connsiteX56" fmla="*/ 98842 w 4510936"/>
                <a:gd name="connsiteY56" fmla="*/ 2263602 h 3835942"/>
                <a:gd name="connsiteX57" fmla="*/ 0 w 4510936"/>
                <a:gd name="connsiteY57" fmla="*/ 1940013 h 3835942"/>
                <a:gd name="connsiteX58" fmla="*/ 98842 w 4510936"/>
                <a:gd name="connsiteY58" fmla="*/ 1616424 h 3835942"/>
                <a:gd name="connsiteX59" fmla="*/ 158494 w 4510936"/>
                <a:gd name="connsiteY59" fmla="*/ 1544125 h 3835942"/>
                <a:gd name="connsiteX60" fmla="*/ 138294 w 4510936"/>
                <a:gd name="connsiteY60" fmla="*/ 1479051 h 3835942"/>
                <a:gd name="connsiteX61" fmla="*/ 124645 w 4510936"/>
                <a:gd name="connsiteY61" fmla="*/ 1343654 h 3835942"/>
                <a:gd name="connsiteX62" fmla="*/ 534966 w 4510936"/>
                <a:gd name="connsiteY62" fmla="*/ 724623 h 3835942"/>
                <a:gd name="connsiteX63" fmla="*/ 655270 w 4510936"/>
                <a:gd name="connsiteY63" fmla="*/ 687278 h 3835942"/>
                <a:gd name="connsiteX64" fmla="*/ 663127 w 4510936"/>
                <a:gd name="connsiteY64" fmla="*/ 661967 h 3835942"/>
                <a:gd name="connsiteX65" fmla="*/ 1282159 w 4510936"/>
                <a:gd name="connsiteY65" fmla="*/ 251645 h 3835942"/>
                <a:gd name="connsiteX66" fmla="*/ 1417556 w 4510936"/>
                <a:gd name="connsiteY66" fmla="*/ 265294 h 3835942"/>
                <a:gd name="connsiteX67" fmla="*/ 1421411 w 4510936"/>
                <a:gd name="connsiteY67" fmla="*/ 266491 h 3835942"/>
                <a:gd name="connsiteX68" fmla="*/ 1478933 w 4510936"/>
                <a:gd name="connsiteY68" fmla="*/ 196773 h 3835942"/>
                <a:gd name="connsiteX69" fmla="*/ 1953986 w 4510936"/>
                <a:gd name="connsiteY6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1556657 w 4510936"/>
                <a:gd name="connsiteY48" fmla="*/ 2852599 h 3835942"/>
                <a:gd name="connsiteX49" fmla="*/ 1580115 w 4510936"/>
                <a:gd name="connsiteY49" fmla="*/ 3729193 h 3835942"/>
                <a:gd name="connsiteX50" fmla="*/ 1581642 w 4510936"/>
                <a:gd name="connsiteY50" fmla="*/ 3835942 h 3835942"/>
                <a:gd name="connsiteX51" fmla="*/ 1113971 w 4510936"/>
                <a:gd name="connsiteY51" fmla="*/ 3835942 h 3835942"/>
                <a:gd name="connsiteX52" fmla="*/ 836413 w 4510936"/>
                <a:gd name="connsiteY52" fmla="*/ 3086585 h 3835942"/>
                <a:gd name="connsiteX53" fmla="*/ 116170 w 4510936"/>
                <a:gd name="connsiteY53" fmla="*/ 2308285 h 3835942"/>
                <a:gd name="connsiteX54" fmla="*/ 118297 w 4510936"/>
                <a:gd name="connsiteY54" fmla="*/ 2287181 h 3835942"/>
                <a:gd name="connsiteX55" fmla="*/ 98842 w 4510936"/>
                <a:gd name="connsiteY55" fmla="*/ 2263602 h 3835942"/>
                <a:gd name="connsiteX56" fmla="*/ 0 w 4510936"/>
                <a:gd name="connsiteY56" fmla="*/ 1940013 h 3835942"/>
                <a:gd name="connsiteX57" fmla="*/ 98842 w 4510936"/>
                <a:gd name="connsiteY57" fmla="*/ 1616424 h 3835942"/>
                <a:gd name="connsiteX58" fmla="*/ 158494 w 4510936"/>
                <a:gd name="connsiteY58" fmla="*/ 1544125 h 3835942"/>
                <a:gd name="connsiteX59" fmla="*/ 138294 w 4510936"/>
                <a:gd name="connsiteY59" fmla="*/ 1479051 h 3835942"/>
                <a:gd name="connsiteX60" fmla="*/ 124645 w 4510936"/>
                <a:gd name="connsiteY60" fmla="*/ 1343654 h 3835942"/>
                <a:gd name="connsiteX61" fmla="*/ 534966 w 4510936"/>
                <a:gd name="connsiteY61" fmla="*/ 724623 h 3835942"/>
                <a:gd name="connsiteX62" fmla="*/ 655270 w 4510936"/>
                <a:gd name="connsiteY62" fmla="*/ 687278 h 3835942"/>
                <a:gd name="connsiteX63" fmla="*/ 663127 w 4510936"/>
                <a:gd name="connsiteY63" fmla="*/ 661967 h 3835942"/>
                <a:gd name="connsiteX64" fmla="*/ 1282159 w 4510936"/>
                <a:gd name="connsiteY64" fmla="*/ 251645 h 3835942"/>
                <a:gd name="connsiteX65" fmla="*/ 1417556 w 4510936"/>
                <a:gd name="connsiteY65" fmla="*/ 265294 h 3835942"/>
                <a:gd name="connsiteX66" fmla="*/ 1421411 w 4510936"/>
                <a:gd name="connsiteY66" fmla="*/ 266491 h 3835942"/>
                <a:gd name="connsiteX67" fmla="*/ 1478933 w 4510936"/>
                <a:gd name="connsiteY67" fmla="*/ 196773 h 3835942"/>
                <a:gd name="connsiteX68" fmla="*/ 1953986 w 4510936"/>
                <a:gd name="connsiteY6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1556657 w 4510936"/>
                <a:gd name="connsiteY47" fmla="*/ 2852599 h 3835942"/>
                <a:gd name="connsiteX48" fmla="*/ 1580115 w 4510936"/>
                <a:gd name="connsiteY48" fmla="*/ 3729193 h 3835942"/>
                <a:gd name="connsiteX49" fmla="*/ 1581642 w 4510936"/>
                <a:gd name="connsiteY49" fmla="*/ 3835942 h 3835942"/>
                <a:gd name="connsiteX50" fmla="*/ 1113971 w 4510936"/>
                <a:gd name="connsiteY50" fmla="*/ 3835942 h 3835942"/>
                <a:gd name="connsiteX51" fmla="*/ 836413 w 4510936"/>
                <a:gd name="connsiteY51" fmla="*/ 3086585 h 3835942"/>
                <a:gd name="connsiteX52" fmla="*/ 116170 w 4510936"/>
                <a:gd name="connsiteY52" fmla="*/ 2308285 h 3835942"/>
                <a:gd name="connsiteX53" fmla="*/ 118297 w 4510936"/>
                <a:gd name="connsiteY53" fmla="*/ 2287181 h 3835942"/>
                <a:gd name="connsiteX54" fmla="*/ 98842 w 4510936"/>
                <a:gd name="connsiteY54" fmla="*/ 2263602 h 3835942"/>
                <a:gd name="connsiteX55" fmla="*/ 0 w 4510936"/>
                <a:gd name="connsiteY55" fmla="*/ 1940013 h 3835942"/>
                <a:gd name="connsiteX56" fmla="*/ 98842 w 4510936"/>
                <a:gd name="connsiteY56" fmla="*/ 1616424 h 3835942"/>
                <a:gd name="connsiteX57" fmla="*/ 158494 w 4510936"/>
                <a:gd name="connsiteY57" fmla="*/ 1544125 h 3835942"/>
                <a:gd name="connsiteX58" fmla="*/ 138294 w 4510936"/>
                <a:gd name="connsiteY58" fmla="*/ 1479051 h 3835942"/>
                <a:gd name="connsiteX59" fmla="*/ 124645 w 4510936"/>
                <a:gd name="connsiteY59" fmla="*/ 1343654 h 3835942"/>
                <a:gd name="connsiteX60" fmla="*/ 534966 w 4510936"/>
                <a:gd name="connsiteY60" fmla="*/ 724623 h 3835942"/>
                <a:gd name="connsiteX61" fmla="*/ 655270 w 4510936"/>
                <a:gd name="connsiteY61" fmla="*/ 687278 h 3835942"/>
                <a:gd name="connsiteX62" fmla="*/ 663127 w 4510936"/>
                <a:gd name="connsiteY62" fmla="*/ 661967 h 3835942"/>
                <a:gd name="connsiteX63" fmla="*/ 1282159 w 4510936"/>
                <a:gd name="connsiteY63" fmla="*/ 251645 h 3835942"/>
                <a:gd name="connsiteX64" fmla="*/ 1417556 w 4510936"/>
                <a:gd name="connsiteY64" fmla="*/ 265294 h 3835942"/>
                <a:gd name="connsiteX65" fmla="*/ 1421411 w 4510936"/>
                <a:gd name="connsiteY65" fmla="*/ 266491 h 3835942"/>
                <a:gd name="connsiteX66" fmla="*/ 1478933 w 4510936"/>
                <a:gd name="connsiteY66" fmla="*/ 196773 h 3835942"/>
                <a:gd name="connsiteX67" fmla="*/ 1953986 w 4510936"/>
                <a:gd name="connsiteY6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1556657 w 4510936"/>
                <a:gd name="connsiteY46" fmla="*/ 2852599 h 3835942"/>
                <a:gd name="connsiteX47" fmla="*/ 1580115 w 4510936"/>
                <a:gd name="connsiteY47" fmla="*/ 3729193 h 3835942"/>
                <a:gd name="connsiteX48" fmla="*/ 1581642 w 4510936"/>
                <a:gd name="connsiteY48" fmla="*/ 3835942 h 3835942"/>
                <a:gd name="connsiteX49" fmla="*/ 1113971 w 4510936"/>
                <a:gd name="connsiteY49" fmla="*/ 3835942 h 3835942"/>
                <a:gd name="connsiteX50" fmla="*/ 836413 w 4510936"/>
                <a:gd name="connsiteY50" fmla="*/ 3086585 h 3835942"/>
                <a:gd name="connsiteX51" fmla="*/ 116170 w 4510936"/>
                <a:gd name="connsiteY51" fmla="*/ 2308285 h 3835942"/>
                <a:gd name="connsiteX52" fmla="*/ 118297 w 4510936"/>
                <a:gd name="connsiteY52" fmla="*/ 2287181 h 3835942"/>
                <a:gd name="connsiteX53" fmla="*/ 98842 w 4510936"/>
                <a:gd name="connsiteY53" fmla="*/ 2263602 h 3835942"/>
                <a:gd name="connsiteX54" fmla="*/ 0 w 4510936"/>
                <a:gd name="connsiteY54" fmla="*/ 1940013 h 3835942"/>
                <a:gd name="connsiteX55" fmla="*/ 98842 w 4510936"/>
                <a:gd name="connsiteY55" fmla="*/ 1616424 h 3835942"/>
                <a:gd name="connsiteX56" fmla="*/ 158494 w 4510936"/>
                <a:gd name="connsiteY56" fmla="*/ 1544125 h 3835942"/>
                <a:gd name="connsiteX57" fmla="*/ 138294 w 4510936"/>
                <a:gd name="connsiteY57" fmla="*/ 1479051 h 3835942"/>
                <a:gd name="connsiteX58" fmla="*/ 124645 w 4510936"/>
                <a:gd name="connsiteY58" fmla="*/ 1343654 h 3835942"/>
                <a:gd name="connsiteX59" fmla="*/ 534966 w 4510936"/>
                <a:gd name="connsiteY59" fmla="*/ 724623 h 3835942"/>
                <a:gd name="connsiteX60" fmla="*/ 655270 w 4510936"/>
                <a:gd name="connsiteY60" fmla="*/ 687278 h 3835942"/>
                <a:gd name="connsiteX61" fmla="*/ 663127 w 4510936"/>
                <a:gd name="connsiteY61" fmla="*/ 661967 h 3835942"/>
                <a:gd name="connsiteX62" fmla="*/ 1282159 w 4510936"/>
                <a:gd name="connsiteY62" fmla="*/ 251645 h 3835942"/>
                <a:gd name="connsiteX63" fmla="*/ 1417556 w 4510936"/>
                <a:gd name="connsiteY63" fmla="*/ 265294 h 3835942"/>
                <a:gd name="connsiteX64" fmla="*/ 1421411 w 4510936"/>
                <a:gd name="connsiteY64" fmla="*/ 266491 h 3835942"/>
                <a:gd name="connsiteX65" fmla="*/ 1478933 w 4510936"/>
                <a:gd name="connsiteY65" fmla="*/ 196773 h 3835942"/>
                <a:gd name="connsiteX66" fmla="*/ 1953986 w 4510936"/>
                <a:gd name="connsiteY6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1556657 w 4510936"/>
                <a:gd name="connsiteY45" fmla="*/ 2852599 h 3835942"/>
                <a:gd name="connsiteX46" fmla="*/ 1580115 w 4510936"/>
                <a:gd name="connsiteY46" fmla="*/ 3729193 h 3835942"/>
                <a:gd name="connsiteX47" fmla="*/ 1581642 w 4510936"/>
                <a:gd name="connsiteY47" fmla="*/ 3835942 h 3835942"/>
                <a:gd name="connsiteX48" fmla="*/ 1113971 w 4510936"/>
                <a:gd name="connsiteY48" fmla="*/ 3835942 h 3835942"/>
                <a:gd name="connsiteX49" fmla="*/ 836413 w 4510936"/>
                <a:gd name="connsiteY49" fmla="*/ 3086585 h 3835942"/>
                <a:gd name="connsiteX50" fmla="*/ 116170 w 4510936"/>
                <a:gd name="connsiteY50" fmla="*/ 2308285 h 3835942"/>
                <a:gd name="connsiteX51" fmla="*/ 118297 w 4510936"/>
                <a:gd name="connsiteY51" fmla="*/ 2287181 h 3835942"/>
                <a:gd name="connsiteX52" fmla="*/ 98842 w 4510936"/>
                <a:gd name="connsiteY52" fmla="*/ 2263602 h 3835942"/>
                <a:gd name="connsiteX53" fmla="*/ 0 w 4510936"/>
                <a:gd name="connsiteY53" fmla="*/ 1940013 h 3835942"/>
                <a:gd name="connsiteX54" fmla="*/ 98842 w 4510936"/>
                <a:gd name="connsiteY54" fmla="*/ 1616424 h 3835942"/>
                <a:gd name="connsiteX55" fmla="*/ 158494 w 4510936"/>
                <a:gd name="connsiteY55" fmla="*/ 1544125 h 3835942"/>
                <a:gd name="connsiteX56" fmla="*/ 138294 w 4510936"/>
                <a:gd name="connsiteY56" fmla="*/ 1479051 h 3835942"/>
                <a:gd name="connsiteX57" fmla="*/ 124645 w 4510936"/>
                <a:gd name="connsiteY57" fmla="*/ 1343654 h 3835942"/>
                <a:gd name="connsiteX58" fmla="*/ 534966 w 4510936"/>
                <a:gd name="connsiteY58" fmla="*/ 724623 h 3835942"/>
                <a:gd name="connsiteX59" fmla="*/ 655270 w 4510936"/>
                <a:gd name="connsiteY59" fmla="*/ 687278 h 3835942"/>
                <a:gd name="connsiteX60" fmla="*/ 663127 w 4510936"/>
                <a:gd name="connsiteY60" fmla="*/ 661967 h 3835942"/>
                <a:gd name="connsiteX61" fmla="*/ 1282159 w 4510936"/>
                <a:gd name="connsiteY61" fmla="*/ 251645 h 3835942"/>
                <a:gd name="connsiteX62" fmla="*/ 1417556 w 4510936"/>
                <a:gd name="connsiteY62" fmla="*/ 265294 h 3835942"/>
                <a:gd name="connsiteX63" fmla="*/ 1421411 w 4510936"/>
                <a:gd name="connsiteY63" fmla="*/ 266491 h 3835942"/>
                <a:gd name="connsiteX64" fmla="*/ 1478933 w 4510936"/>
                <a:gd name="connsiteY64" fmla="*/ 196773 h 3835942"/>
                <a:gd name="connsiteX65" fmla="*/ 1953986 w 4510936"/>
                <a:gd name="connsiteY6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556657 w 4510936"/>
                <a:gd name="connsiteY44" fmla="*/ 2852599 h 3835942"/>
                <a:gd name="connsiteX45" fmla="*/ 1580115 w 4510936"/>
                <a:gd name="connsiteY45" fmla="*/ 3729193 h 3835942"/>
                <a:gd name="connsiteX46" fmla="*/ 1581642 w 4510936"/>
                <a:gd name="connsiteY46" fmla="*/ 3835942 h 3835942"/>
                <a:gd name="connsiteX47" fmla="*/ 1113971 w 4510936"/>
                <a:gd name="connsiteY47" fmla="*/ 3835942 h 3835942"/>
                <a:gd name="connsiteX48" fmla="*/ 836413 w 4510936"/>
                <a:gd name="connsiteY48" fmla="*/ 3086585 h 3835942"/>
                <a:gd name="connsiteX49" fmla="*/ 116170 w 4510936"/>
                <a:gd name="connsiteY49" fmla="*/ 2308285 h 3835942"/>
                <a:gd name="connsiteX50" fmla="*/ 118297 w 4510936"/>
                <a:gd name="connsiteY50" fmla="*/ 2287181 h 3835942"/>
                <a:gd name="connsiteX51" fmla="*/ 98842 w 4510936"/>
                <a:gd name="connsiteY51" fmla="*/ 2263602 h 3835942"/>
                <a:gd name="connsiteX52" fmla="*/ 0 w 4510936"/>
                <a:gd name="connsiteY52" fmla="*/ 1940013 h 3835942"/>
                <a:gd name="connsiteX53" fmla="*/ 98842 w 4510936"/>
                <a:gd name="connsiteY53" fmla="*/ 1616424 h 3835942"/>
                <a:gd name="connsiteX54" fmla="*/ 158494 w 4510936"/>
                <a:gd name="connsiteY54" fmla="*/ 1544125 h 3835942"/>
                <a:gd name="connsiteX55" fmla="*/ 138294 w 4510936"/>
                <a:gd name="connsiteY55" fmla="*/ 1479051 h 3835942"/>
                <a:gd name="connsiteX56" fmla="*/ 124645 w 4510936"/>
                <a:gd name="connsiteY56" fmla="*/ 1343654 h 3835942"/>
                <a:gd name="connsiteX57" fmla="*/ 534966 w 4510936"/>
                <a:gd name="connsiteY57" fmla="*/ 724623 h 3835942"/>
                <a:gd name="connsiteX58" fmla="*/ 655270 w 4510936"/>
                <a:gd name="connsiteY58" fmla="*/ 687278 h 3835942"/>
                <a:gd name="connsiteX59" fmla="*/ 663127 w 4510936"/>
                <a:gd name="connsiteY59" fmla="*/ 661967 h 3835942"/>
                <a:gd name="connsiteX60" fmla="*/ 1282159 w 4510936"/>
                <a:gd name="connsiteY60" fmla="*/ 251645 h 3835942"/>
                <a:gd name="connsiteX61" fmla="*/ 1417556 w 4510936"/>
                <a:gd name="connsiteY61" fmla="*/ 265294 h 3835942"/>
                <a:gd name="connsiteX62" fmla="*/ 1421411 w 4510936"/>
                <a:gd name="connsiteY62" fmla="*/ 266491 h 3835942"/>
                <a:gd name="connsiteX63" fmla="*/ 1478933 w 4510936"/>
                <a:gd name="connsiteY63" fmla="*/ 196773 h 3835942"/>
                <a:gd name="connsiteX64" fmla="*/ 1953986 w 4510936"/>
                <a:gd name="connsiteY6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556657 w 4510936"/>
                <a:gd name="connsiteY43" fmla="*/ 2852599 h 3835942"/>
                <a:gd name="connsiteX44" fmla="*/ 1580115 w 4510936"/>
                <a:gd name="connsiteY44" fmla="*/ 3729193 h 3835942"/>
                <a:gd name="connsiteX45" fmla="*/ 1581642 w 4510936"/>
                <a:gd name="connsiteY45" fmla="*/ 3835942 h 3835942"/>
                <a:gd name="connsiteX46" fmla="*/ 1113971 w 4510936"/>
                <a:gd name="connsiteY46" fmla="*/ 3835942 h 3835942"/>
                <a:gd name="connsiteX47" fmla="*/ 836413 w 4510936"/>
                <a:gd name="connsiteY47" fmla="*/ 3086585 h 3835942"/>
                <a:gd name="connsiteX48" fmla="*/ 116170 w 4510936"/>
                <a:gd name="connsiteY48" fmla="*/ 2308285 h 3835942"/>
                <a:gd name="connsiteX49" fmla="*/ 118297 w 4510936"/>
                <a:gd name="connsiteY49" fmla="*/ 2287181 h 3835942"/>
                <a:gd name="connsiteX50" fmla="*/ 98842 w 4510936"/>
                <a:gd name="connsiteY50" fmla="*/ 2263602 h 3835942"/>
                <a:gd name="connsiteX51" fmla="*/ 0 w 4510936"/>
                <a:gd name="connsiteY51" fmla="*/ 1940013 h 3835942"/>
                <a:gd name="connsiteX52" fmla="*/ 98842 w 4510936"/>
                <a:gd name="connsiteY52" fmla="*/ 1616424 h 3835942"/>
                <a:gd name="connsiteX53" fmla="*/ 158494 w 4510936"/>
                <a:gd name="connsiteY53" fmla="*/ 1544125 h 3835942"/>
                <a:gd name="connsiteX54" fmla="*/ 138294 w 4510936"/>
                <a:gd name="connsiteY54" fmla="*/ 1479051 h 3835942"/>
                <a:gd name="connsiteX55" fmla="*/ 124645 w 4510936"/>
                <a:gd name="connsiteY55" fmla="*/ 1343654 h 3835942"/>
                <a:gd name="connsiteX56" fmla="*/ 534966 w 4510936"/>
                <a:gd name="connsiteY56" fmla="*/ 724623 h 3835942"/>
                <a:gd name="connsiteX57" fmla="*/ 655270 w 4510936"/>
                <a:gd name="connsiteY57" fmla="*/ 687278 h 3835942"/>
                <a:gd name="connsiteX58" fmla="*/ 663127 w 4510936"/>
                <a:gd name="connsiteY58" fmla="*/ 661967 h 3835942"/>
                <a:gd name="connsiteX59" fmla="*/ 1282159 w 4510936"/>
                <a:gd name="connsiteY59" fmla="*/ 251645 h 3835942"/>
                <a:gd name="connsiteX60" fmla="*/ 1417556 w 4510936"/>
                <a:gd name="connsiteY60" fmla="*/ 265294 h 3835942"/>
                <a:gd name="connsiteX61" fmla="*/ 1421411 w 4510936"/>
                <a:gd name="connsiteY61" fmla="*/ 266491 h 3835942"/>
                <a:gd name="connsiteX62" fmla="*/ 1478933 w 4510936"/>
                <a:gd name="connsiteY62" fmla="*/ 196773 h 3835942"/>
                <a:gd name="connsiteX63" fmla="*/ 1953986 w 4510936"/>
                <a:gd name="connsiteY6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556657 w 4510936"/>
                <a:gd name="connsiteY42" fmla="*/ 2852599 h 3835942"/>
                <a:gd name="connsiteX43" fmla="*/ 1580115 w 4510936"/>
                <a:gd name="connsiteY43" fmla="*/ 3729193 h 3835942"/>
                <a:gd name="connsiteX44" fmla="*/ 1581642 w 4510936"/>
                <a:gd name="connsiteY44" fmla="*/ 3835942 h 3835942"/>
                <a:gd name="connsiteX45" fmla="*/ 1113971 w 4510936"/>
                <a:gd name="connsiteY45" fmla="*/ 3835942 h 3835942"/>
                <a:gd name="connsiteX46" fmla="*/ 836413 w 4510936"/>
                <a:gd name="connsiteY46" fmla="*/ 3086585 h 3835942"/>
                <a:gd name="connsiteX47" fmla="*/ 116170 w 4510936"/>
                <a:gd name="connsiteY47" fmla="*/ 2308285 h 3835942"/>
                <a:gd name="connsiteX48" fmla="*/ 118297 w 4510936"/>
                <a:gd name="connsiteY48" fmla="*/ 2287181 h 3835942"/>
                <a:gd name="connsiteX49" fmla="*/ 98842 w 4510936"/>
                <a:gd name="connsiteY49" fmla="*/ 2263602 h 3835942"/>
                <a:gd name="connsiteX50" fmla="*/ 0 w 4510936"/>
                <a:gd name="connsiteY50" fmla="*/ 1940013 h 3835942"/>
                <a:gd name="connsiteX51" fmla="*/ 98842 w 4510936"/>
                <a:gd name="connsiteY51" fmla="*/ 1616424 h 3835942"/>
                <a:gd name="connsiteX52" fmla="*/ 158494 w 4510936"/>
                <a:gd name="connsiteY52" fmla="*/ 1544125 h 3835942"/>
                <a:gd name="connsiteX53" fmla="*/ 138294 w 4510936"/>
                <a:gd name="connsiteY53" fmla="*/ 1479051 h 3835942"/>
                <a:gd name="connsiteX54" fmla="*/ 124645 w 4510936"/>
                <a:gd name="connsiteY54" fmla="*/ 1343654 h 3835942"/>
                <a:gd name="connsiteX55" fmla="*/ 534966 w 4510936"/>
                <a:gd name="connsiteY55" fmla="*/ 724623 h 3835942"/>
                <a:gd name="connsiteX56" fmla="*/ 655270 w 4510936"/>
                <a:gd name="connsiteY56" fmla="*/ 687278 h 3835942"/>
                <a:gd name="connsiteX57" fmla="*/ 663127 w 4510936"/>
                <a:gd name="connsiteY57" fmla="*/ 661967 h 3835942"/>
                <a:gd name="connsiteX58" fmla="*/ 1282159 w 4510936"/>
                <a:gd name="connsiteY58" fmla="*/ 251645 h 3835942"/>
                <a:gd name="connsiteX59" fmla="*/ 1417556 w 4510936"/>
                <a:gd name="connsiteY59" fmla="*/ 265294 h 3835942"/>
                <a:gd name="connsiteX60" fmla="*/ 1421411 w 4510936"/>
                <a:gd name="connsiteY60" fmla="*/ 266491 h 3835942"/>
                <a:gd name="connsiteX61" fmla="*/ 1478933 w 4510936"/>
                <a:gd name="connsiteY61" fmla="*/ 196773 h 3835942"/>
                <a:gd name="connsiteX62" fmla="*/ 1953986 w 4510936"/>
                <a:gd name="connsiteY6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599542 w 4510936"/>
                <a:gd name="connsiteY31" fmla="*/ 1528170 h 3835942"/>
                <a:gd name="connsiteX32" fmla="*/ 3900714 w 4510936"/>
                <a:gd name="connsiteY32" fmla="*/ 1212485 h 3835942"/>
                <a:gd name="connsiteX33" fmla="*/ 3358243 w 4510936"/>
                <a:gd name="connsiteY33" fmla="*/ 1319527 h 3835942"/>
                <a:gd name="connsiteX34" fmla="*/ 2895600 w 4510936"/>
                <a:gd name="connsiteY34" fmla="*/ 1132656 h 3835942"/>
                <a:gd name="connsiteX35" fmla="*/ 3218542 w 4510936"/>
                <a:gd name="connsiteY35" fmla="*/ 617399 h 3835942"/>
                <a:gd name="connsiteX36" fmla="*/ 2715985 w 4510936"/>
                <a:gd name="connsiteY36" fmla="*/ 947598 h 3835942"/>
                <a:gd name="connsiteX37" fmla="*/ 1948542 w 4510936"/>
                <a:gd name="connsiteY37" fmla="*/ 925827 h 3835942"/>
                <a:gd name="connsiteX38" fmla="*/ 2062843 w 4510936"/>
                <a:gd name="connsiteY38" fmla="*/ 403313 h 3835942"/>
                <a:gd name="connsiteX39" fmla="*/ 1816101 w 4510936"/>
                <a:gd name="connsiteY39" fmla="*/ 780685 h 3835942"/>
                <a:gd name="connsiteX40" fmla="*/ 1455057 w 4510936"/>
                <a:gd name="connsiteY40" fmla="*/ 898614 h 3835942"/>
                <a:gd name="connsiteX41" fmla="*/ 1556657 w 4510936"/>
                <a:gd name="connsiteY41" fmla="*/ 2852599 h 3835942"/>
                <a:gd name="connsiteX42" fmla="*/ 1580115 w 4510936"/>
                <a:gd name="connsiteY42" fmla="*/ 3729193 h 3835942"/>
                <a:gd name="connsiteX43" fmla="*/ 1581642 w 4510936"/>
                <a:gd name="connsiteY43" fmla="*/ 3835942 h 3835942"/>
                <a:gd name="connsiteX44" fmla="*/ 1113971 w 4510936"/>
                <a:gd name="connsiteY44" fmla="*/ 3835942 h 3835942"/>
                <a:gd name="connsiteX45" fmla="*/ 836413 w 4510936"/>
                <a:gd name="connsiteY45" fmla="*/ 3086585 h 3835942"/>
                <a:gd name="connsiteX46" fmla="*/ 116170 w 4510936"/>
                <a:gd name="connsiteY46" fmla="*/ 2308285 h 3835942"/>
                <a:gd name="connsiteX47" fmla="*/ 118297 w 4510936"/>
                <a:gd name="connsiteY47" fmla="*/ 2287181 h 3835942"/>
                <a:gd name="connsiteX48" fmla="*/ 98842 w 4510936"/>
                <a:gd name="connsiteY48" fmla="*/ 2263602 h 3835942"/>
                <a:gd name="connsiteX49" fmla="*/ 0 w 4510936"/>
                <a:gd name="connsiteY49" fmla="*/ 1940013 h 3835942"/>
                <a:gd name="connsiteX50" fmla="*/ 98842 w 4510936"/>
                <a:gd name="connsiteY50" fmla="*/ 1616424 h 3835942"/>
                <a:gd name="connsiteX51" fmla="*/ 158494 w 4510936"/>
                <a:gd name="connsiteY51" fmla="*/ 1544125 h 3835942"/>
                <a:gd name="connsiteX52" fmla="*/ 138294 w 4510936"/>
                <a:gd name="connsiteY52" fmla="*/ 1479051 h 3835942"/>
                <a:gd name="connsiteX53" fmla="*/ 124645 w 4510936"/>
                <a:gd name="connsiteY53" fmla="*/ 1343654 h 3835942"/>
                <a:gd name="connsiteX54" fmla="*/ 534966 w 4510936"/>
                <a:gd name="connsiteY54" fmla="*/ 724623 h 3835942"/>
                <a:gd name="connsiteX55" fmla="*/ 655270 w 4510936"/>
                <a:gd name="connsiteY55" fmla="*/ 687278 h 3835942"/>
                <a:gd name="connsiteX56" fmla="*/ 663127 w 4510936"/>
                <a:gd name="connsiteY56" fmla="*/ 661967 h 3835942"/>
                <a:gd name="connsiteX57" fmla="*/ 1282159 w 4510936"/>
                <a:gd name="connsiteY57" fmla="*/ 251645 h 3835942"/>
                <a:gd name="connsiteX58" fmla="*/ 1417556 w 4510936"/>
                <a:gd name="connsiteY58" fmla="*/ 265294 h 3835942"/>
                <a:gd name="connsiteX59" fmla="*/ 1421411 w 4510936"/>
                <a:gd name="connsiteY59" fmla="*/ 266491 h 3835942"/>
                <a:gd name="connsiteX60" fmla="*/ 1478933 w 4510936"/>
                <a:gd name="connsiteY60" fmla="*/ 196773 h 3835942"/>
                <a:gd name="connsiteX61" fmla="*/ 1953986 w 4510936"/>
                <a:gd name="connsiteY6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900714 w 4510936"/>
                <a:gd name="connsiteY31" fmla="*/ 1212485 h 3835942"/>
                <a:gd name="connsiteX32" fmla="*/ 3358243 w 4510936"/>
                <a:gd name="connsiteY32" fmla="*/ 1319527 h 3835942"/>
                <a:gd name="connsiteX33" fmla="*/ 2895600 w 4510936"/>
                <a:gd name="connsiteY33" fmla="*/ 1132656 h 3835942"/>
                <a:gd name="connsiteX34" fmla="*/ 3218542 w 4510936"/>
                <a:gd name="connsiteY34" fmla="*/ 617399 h 3835942"/>
                <a:gd name="connsiteX35" fmla="*/ 2715985 w 4510936"/>
                <a:gd name="connsiteY35" fmla="*/ 947598 h 3835942"/>
                <a:gd name="connsiteX36" fmla="*/ 1948542 w 4510936"/>
                <a:gd name="connsiteY36" fmla="*/ 925827 h 3835942"/>
                <a:gd name="connsiteX37" fmla="*/ 2062843 w 4510936"/>
                <a:gd name="connsiteY37" fmla="*/ 403313 h 3835942"/>
                <a:gd name="connsiteX38" fmla="*/ 1816101 w 4510936"/>
                <a:gd name="connsiteY38" fmla="*/ 780685 h 3835942"/>
                <a:gd name="connsiteX39" fmla="*/ 1455057 w 4510936"/>
                <a:gd name="connsiteY39" fmla="*/ 898614 h 3835942"/>
                <a:gd name="connsiteX40" fmla="*/ 1556657 w 4510936"/>
                <a:gd name="connsiteY40" fmla="*/ 2852599 h 3835942"/>
                <a:gd name="connsiteX41" fmla="*/ 1580115 w 4510936"/>
                <a:gd name="connsiteY41" fmla="*/ 3729193 h 3835942"/>
                <a:gd name="connsiteX42" fmla="*/ 1581642 w 4510936"/>
                <a:gd name="connsiteY42" fmla="*/ 3835942 h 3835942"/>
                <a:gd name="connsiteX43" fmla="*/ 1113971 w 4510936"/>
                <a:gd name="connsiteY43" fmla="*/ 3835942 h 3835942"/>
                <a:gd name="connsiteX44" fmla="*/ 836413 w 4510936"/>
                <a:gd name="connsiteY44" fmla="*/ 3086585 h 3835942"/>
                <a:gd name="connsiteX45" fmla="*/ 116170 w 4510936"/>
                <a:gd name="connsiteY45" fmla="*/ 2308285 h 3835942"/>
                <a:gd name="connsiteX46" fmla="*/ 118297 w 4510936"/>
                <a:gd name="connsiteY46" fmla="*/ 2287181 h 3835942"/>
                <a:gd name="connsiteX47" fmla="*/ 98842 w 4510936"/>
                <a:gd name="connsiteY47" fmla="*/ 2263602 h 3835942"/>
                <a:gd name="connsiteX48" fmla="*/ 0 w 4510936"/>
                <a:gd name="connsiteY48" fmla="*/ 1940013 h 3835942"/>
                <a:gd name="connsiteX49" fmla="*/ 98842 w 4510936"/>
                <a:gd name="connsiteY49" fmla="*/ 1616424 h 3835942"/>
                <a:gd name="connsiteX50" fmla="*/ 158494 w 4510936"/>
                <a:gd name="connsiteY50" fmla="*/ 1544125 h 3835942"/>
                <a:gd name="connsiteX51" fmla="*/ 138294 w 4510936"/>
                <a:gd name="connsiteY51" fmla="*/ 1479051 h 3835942"/>
                <a:gd name="connsiteX52" fmla="*/ 124645 w 4510936"/>
                <a:gd name="connsiteY52" fmla="*/ 1343654 h 3835942"/>
                <a:gd name="connsiteX53" fmla="*/ 534966 w 4510936"/>
                <a:gd name="connsiteY53" fmla="*/ 724623 h 3835942"/>
                <a:gd name="connsiteX54" fmla="*/ 655270 w 4510936"/>
                <a:gd name="connsiteY54" fmla="*/ 687278 h 3835942"/>
                <a:gd name="connsiteX55" fmla="*/ 663127 w 4510936"/>
                <a:gd name="connsiteY55" fmla="*/ 661967 h 3835942"/>
                <a:gd name="connsiteX56" fmla="*/ 1282159 w 4510936"/>
                <a:gd name="connsiteY56" fmla="*/ 251645 h 3835942"/>
                <a:gd name="connsiteX57" fmla="*/ 1417556 w 4510936"/>
                <a:gd name="connsiteY57" fmla="*/ 265294 h 3835942"/>
                <a:gd name="connsiteX58" fmla="*/ 1421411 w 4510936"/>
                <a:gd name="connsiteY58" fmla="*/ 266491 h 3835942"/>
                <a:gd name="connsiteX59" fmla="*/ 1478933 w 4510936"/>
                <a:gd name="connsiteY59" fmla="*/ 196773 h 3835942"/>
                <a:gd name="connsiteX60" fmla="*/ 1953986 w 4510936"/>
                <a:gd name="connsiteY6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358243 w 4510936"/>
                <a:gd name="connsiteY31" fmla="*/ 1319527 h 3835942"/>
                <a:gd name="connsiteX32" fmla="*/ 2895600 w 4510936"/>
                <a:gd name="connsiteY32" fmla="*/ 1132656 h 3835942"/>
                <a:gd name="connsiteX33" fmla="*/ 3218542 w 4510936"/>
                <a:gd name="connsiteY33" fmla="*/ 617399 h 3835942"/>
                <a:gd name="connsiteX34" fmla="*/ 2715985 w 4510936"/>
                <a:gd name="connsiteY34" fmla="*/ 947598 h 3835942"/>
                <a:gd name="connsiteX35" fmla="*/ 1948542 w 4510936"/>
                <a:gd name="connsiteY35" fmla="*/ 925827 h 3835942"/>
                <a:gd name="connsiteX36" fmla="*/ 2062843 w 4510936"/>
                <a:gd name="connsiteY36" fmla="*/ 403313 h 3835942"/>
                <a:gd name="connsiteX37" fmla="*/ 1816101 w 4510936"/>
                <a:gd name="connsiteY37" fmla="*/ 780685 h 3835942"/>
                <a:gd name="connsiteX38" fmla="*/ 1455057 w 4510936"/>
                <a:gd name="connsiteY38" fmla="*/ 898614 h 3835942"/>
                <a:gd name="connsiteX39" fmla="*/ 1556657 w 4510936"/>
                <a:gd name="connsiteY39" fmla="*/ 2852599 h 3835942"/>
                <a:gd name="connsiteX40" fmla="*/ 1580115 w 4510936"/>
                <a:gd name="connsiteY40" fmla="*/ 3729193 h 3835942"/>
                <a:gd name="connsiteX41" fmla="*/ 1581642 w 4510936"/>
                <a:gd name="connsiteY41" fmla="*/ 3835942 h 3835942"/>
                <a:gd name="connsiteX42" fmla="*/ 1113971 w 4510936"/>
                <a:gd name="connsiteY42" fmla="*/ 3835942 h 3835942"/>
                <a:gd name="connsiteX43" fmla="*/ 836413 w 4510936"/>
                <a:gd name="connsiteY43" fmla="*/ 3086585 h 3835942"/>
                <a:gd name="connsiteX44" fmla="*/ 116170 w 4510936"/>
                <a:gd name="connsiteY44" fmla="*/ 2308285 h 3835942"/>
                <a:gd name="connsiteX45" fmla="*/ 118297 w 4510936"/>
                <a:gd name="connsiteY45" fmla="*/ 2287181 h 3835942"/>
                <a:gd name="connsiteX46" fmla="*/ 98842 w 4510936"/>
                <a:gd name="connsiteY46" fmla="*/ 2263602 h 3835942"/>
                <a:gd name="connsiteX47" fmla="*/ 0 w 4510936"/>
                <a:gd name="connsiteY47" fmla="*/ 1940013 h 3835942"/>
                <a:gd name="connsiteX48" fmla="*/ 98842 w 4510936"/>
                <a:gd name="connsiteY48" fmla="*/ 1616424 h 3835942"/>
                <a:gd name="connsiteX49" fmla="*/ 158494 w 4510936"/>
                <a:gd name="connsiteY49" fmla="*/ 1544125 h 3835942"/>
                <a:gd name="connsiteX50" fmla="*/ 138294 w 4510936"/>
                <a:gd name="connsiteY50" fmla="*/ 1479051 h 3835942"/>
                <a:gd name="connsiteX51" fmla="*/ 124645 w 4510936"/>
                <a:gd name="connsiteY51" fmla="*/ 1343654 h 3835942"/>
                <a:gd name="connsiteX52" fmla="*/ 534966 w 4510936"/>
                <a:gd name="connsiteY52" fmla="*/ 724623 h 3835942"/>
                <a:gd name="connsiteX53" fmla="*/ 655270 w 4510936"/>
                <a:gd name="connsiteY53" fmla="*/ 687278 h 3835942"/>
                <a:gd name="connsiteX54" fmla="*/ 663127 w 4510936"/>
                <a:gd name="connsiteY54" fmla="*/ 661967 h 3835942"/>
                <a:gd name="connsiteX55" fmla="*/ 1282159 w 4510936"/>
                <a:gd name="connsiteY55" fmla="*/ 251645 h 3835942"/>
                <a:gd name="connsiteX56" fmla="*/ 1417556 w 4510936"/>
                <a:gd name="connsiteY56" fmla="*/ 265294 h 3835942"/>
                <a:gd name="connsiteX57" fmla="*/ 1421411 w 4510936"/>
                <a:gd name="connsiteY57" fmla="*/ 266491 h 3835942"/>
                <a:gd name="connsiteX58" fmla="*/ 1478933 w 4510936"/>
                <a:gd name="connsiteY58" fmla="*/ 196773 h 3835942"/>
                <a:gd name="connsiteX59" fmla="*/ 1953986 w 4510936"/>
                <a:gd name="connsiteY5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2895600 w 4510936"/>
                <a:gd name="connsiteY31" fmla="*/ 1132656 h 3835942"/>
                <a:gd name="connsiteX32" fmla="*/ 3218542 w 4510936"/>
                <a:gd name="connsiteY32" fmla="*/ 617399 h 3835942"/>
                <a:gd name="connsiteX33" fmla="*/ 2715985 w 4510936"/>
                <a:gd name="connsiteY33" fmla="*/ 947598 h 3835942"/>
                <a:gd name="connsiteX34" fmla="*/ 1948542 w 4510936"/>
                <a:gd name="connsiteY34" fmla="*/ 925827 h 3835942"/>
                <a:gd name="connsiteX35" fmla="*/ 2062843 w 4510936"/>
                <a:gd name="connsiteY35" fmla="*/ 403313 h 3835942"/>
                <a:gd name="connsiteX36" fmla="*/ 1816101 w 4510936"/>
                <a:gd name="connsiteY36" fmla="*/ 780685 h 3835942"/>
                <a:gd name="connsiteX37" fmla="*/ 1455057 w 4510936"/>
                <a:gd name="connsiteY37" fmla="*/ 898614 h 3835942"/>
                <a:gd name="connsiteX38" fmla="*/ 1556657 w 4510936"/>
                <a:gd name="connsiteY38" fmla="*/ 2852599 h 3835942"/>
                <a:gd name="connsiteX39" fmla="*/ 1580115 w 4510936"/>
                <a:gd name="connsiteY39" fmla="*/ 3729193 h 3835942"/>
                <a:gd name="connsiteX40" fmla="*/ 1581642 w 4510936"/>
                <a:gd name="connsiteY40" fmla="*/ 3835942 h 3835942"/>
                <a:gd name="connsiteX41" fmla="*/ 1113971 w 4510936"/>
                <a:gd name="connsiteY41" fmla="*/ 3835942 h 3835942"/>
                <a:gd name="connsiteX42" fmla="*/ 836413 w 4510936"/>
                <a:gd name="connsiteY42" fmla="*/ 3086585 h 3835942"/>
                <a:gd name="connsiteX43" fmla="*/ 116170 w 4510936"/>
                <a:gd name="connsiteY43" fmla="*/ 2308285 h 3835942"/>
                <a:gd name="connsiteX44" fmla="*/ 118297 w 4510936"/>
                <a:gd name="connsiteY44" fmla="*/ 2287181 h 3835942"/>
                <a:gd name="connsiteX45" fmla="*/ 98842 w 4510936"/>
                <a:gd name="connsiteY45" fmla="*/ 2263602 h 3835942"/>
                <a:gd name="connsiteX46" fmla="*/ 0 w 4510936"/>
                <a:gd name="connsiteY46" fmla="*/ 1940013 h 3835942"/>
                <a:gd name="connsiteX47" fmla="*/ 98842 w 4510936"/>
                <a:gd name="connsiteY47" fmla="*/ 1616424 h 3835942"/>
                <a:gd name="connsiteX48" fmla="*/ 158494 w 4510936"/>
                <a:gd name="connsiteY48" fmla="*/ 1544125 h 3835942"/>
                <a:gd name="connsiteX49" fmla="*/ 138294 w 4510936"/>
                <a:gd name="connsiteY49" fmla="*/ 1479051 h 3835942"/>
                <a:gd name="connsiteX50" fmla="*/ 124645 w 4510936"/>
                <a:gd name="connsiteY50" fmla="*/ 1343654 h 3835942"/>
                <a:gd name="connsiteX51" fmla="*/ 534966 w 4510936"/>
                <a:gd name="connsiteY51" fmla="*/ 724623 h 3835942"/>
                <a:gd name="connsiteX52" fmla="*/ 655270 w 4510936"/>
                <a:gd name="connsiteY52" fmla="*/ 687278 h 3835942"/>
                <a:gd name="connsiteX53" fmla="*/ 663127 w 4510936"/>
                <a:gd name="connsiteY53" fmla="*/ 661967 h 3835942"/>
                <a:gd name="connsiteX54" fmla="*/ 1282159 w 4510936"/>
                <a:gd name="connsiteY54" fmla="*/ 251645 h 3835942"/>
                <a:gd name="connsiteX55" fmla="*/ 1417556 w 4510936"/>
                <a:gd name="connsiteY55" fmla="*/ 265294 h 3835942"/>
                <a:gd name="connsiteX56" fmla="*/ 1421411 w 4510936"/>
                <a:gd name="connsiteY56" fmla="*/ 266491 h 3835942"/>
                <a:gd name="connsiteX57" fmla="*/ 1478933 w 4510936"/>
                <a:gd name="connsiteY57" fmla="*/ 196773 h 3835942"/>
                <a:gd name="connsiteX58" fmla="*/ 1953986 w 4510936"/>
                <a:gd name="connsiteY5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218542 w 4510936"/>
                <a:gd name="connsiteY31" fmla="*/ 617399 h 3835942"/>
                <a:gd name="connsiteX32" fmla="*/ 2715985 w 4510936"/>
                <a:gd name="connsiteY32" fmla="*/ 947598 h 3835942"/>
                <a:gd name="connsiteX33" fmla="*/ 1948542 w 4510936"/>
                <a:gd name="connsiteY33" fmla="*/ 925827 h 3835942"/>
                <a:gd name="connsiteX34" fmla="*/ 2062843 w 4510936"/>
                <a:gd name="connsiteY34" fmla="*/ 403313 h 3835942"/>
                <a:gd name="connsiteX35" fmla="*/ 1816101 w 4510936"/>
                <a:gd name="connsiteY35" fmla="*/ 780685 h 3835942"/>
                <a:gd name="connsiteX36" fmla="*/ 1455057 w 4510936"/>
                <a:gd name="connsiteY36" fmla="*/ 898614 h 3835942"/>
                <a:gd name="connsiteX37" fmla="*/ 1556657 w 4510936"/>
                <a:gd name="connsiteY37" fmla="*/ 2852599 h 3835942"/>
                <a:gd name="connsiteX38" fmla="*/ 1580115 w 4510936"/>
                <a:gd name="connsiteY38" fmla="*/ 3729193 h 3835942"/>
                <a:gd name="connsiteX39" fmla="*/ 1581642 w 4510936"/>
                <a:gd name="connsiteY39" fmla="*/ 3835942 h 3835942"/>
                <a:gd name="connsiteX40" fmla="*/ 1113971 w 4510936"/>
                <a:gd name="connsiteY40" fmla="*/ 3835942 h 3835942"/>
                <a:gd name="connsiteX41" fmla="*/ 836413 w 4510936"/>
                <a:gd name="connsiteY41" fmla="*/ 3086585 h 3835942"/>
                <a:gd name="connsiteX42" fmla="*/ 116170 w 4510936"/>
                <a:gd name="connsiteY42" fmla="*/ 2308285 h 3835942"/>
                <a:gd name="connsiteX43" fmla="*/ 118297 w 4510936"/>
                <a:gd name="connsiteY43" fmla="*/ 2287181 h 3835942"/>
                <a:gd name="connsiteX44" fmla="*/ 98842 w 4510936"/>
                <a:gd name="connsiteY44" fmla="*/ 2263602 h 3835942"/>
                <a:gd name="connsiteX45" fmla="*/ 0 w 4510936"/>
                <a:gd name="connsiteY45" fmla="*/ 1940013 h 3835942"/>
                <a:gd name="connsiteX46" fmla="*/ 98842 w 4510936"/>
                <a:gd name="connsiteY46" fmla="*/ 1616424 h 3835942"/>
                <a:gd name="connsiteX47" fmla="*/ 158494 w 4510936"/>
                <a:gd name="connsiteY47" fmla="*/ 1544125 h 3835942"/>
                <a:gd name="connsiteX48" fmla="*/ 138294 w 4510936"/>
                <a:gd name="connsiteY48" fmla="*/ 1479051 h 3835942"/>
                <a:gd name="connsiteX49" fmla="*/ 124645 w 4510936"/>
                <a:gd name="connsiteY49" fmla="*/ 1343654 h 3835942"/>
                <a:gd name="connsiteX50" fmla="*/ 534966 w 4510936"/>
                <a:gd name="connsiteY50" fmla="*/ 724623 h 3835942"/>
                <a:gd name="connsiteX51" fmla="*/ 655270 w 4510936"/>
                <a:gd name="connsiteY51" fmla="*/ 687278 h 3835942"/>
                <a:gd name="connsiteX52" fmla="*/ 663127 w 4510936"/>
                <a:gd name="connsiteY52" fmla="*/ 661967 h 3835942"/>
                <a:gd name="connsiteX53" fmla="*/ 1282159 w 4510936"/>
                <a:gd name="connsiteY53" fmla="*/ 251645 h 3835942"/>
                <a:gd name="connsiteX54" fmla="*/ 1417556 w 4510936"/>
                <a:gd name="connsiteY54" fmla="*/ 265294 h 3835942"/>
                <a:gd name="connsiteX55" fmla="*/ 1421411 w 4510936"/>
                <a:gd name="connsiteY55" fmla="*/ 266491 h 3835942"/>
                <a:gd name="connsiteX56" fmla="*/ 1478933 w 4510936"/>
                <a:gd name="connsiteY56" fmla="*/ 196773 h 3835942"/>
                <a:gd name="connsiteX57" fmla="*/ 1953986 w 4510936"/>
                <a:gd name="connsiteY5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218542 w 4510936"/>
                <a:gd name="connsiteY30" fmla="*/ 617399 h 3835942"/>
                <a:gd name="connsiteX31" fmla="*/ 2715985 w 4510936"/>
                <a:gd name="connsiteY31" fmla="*/ 947598 h 3835942"/>
                <a:gd name="connsiteX32" fmla="*/ 1948542 w 4510936"/>
                <a:gd name="connsiteY32" fmla="*/ 925827 h 3835942"/>
                <a:gd name="connsiteX33" fmla="*/ 2062843 w 4510936"/>
                <a:gd name="connsiteY33" fmla="*/ 403313 h 3835942"/>
                <a:gd name="connsiteX34" fmla="*/ 1816101 w 4510936"/>
                <a:gd name="connsiteY34" fmla="*/ 780685 h 3835942"/>
                <a:gd name="connsiteX35" fmla="*/ 1455057 w 4510936"/>
                <a:gd name="connsiteY35" fmla="*/ 898614 h 3835942"/>
                <a:gd name="connsiteX36" fmla="*/ 1556657 w 4510936"/>
                <a:gd name="connsiteY36" fmla="*/ 2852599 h 3835942"/>
                <a:gd name="connsiteX37" fmla="*/ 1580115 w 4510936"/>
                <a:gd name="connsiteY37" fmla="*/ 3729193 h 3835942"/>
                <a:gd name="connsiteX38" fmla="*/ 1581642 w 4510936"/>
                <a:gd name="connsiteY38" fmla="*/ 3835942 h 3835942"/>
                <a:gd name="connsiteX39" fmla="*/ 1113971 w 4510936"/>
                <a:gd name="connsiteY39" fmla="*/ 3835942 h 3835942"/>
                <a:gd name="connsiteX40" fmla="*/ 836413 w 4510936"/>
                <a:gd name="connsiteY40" fmla="*/ 3086585 h 3835942"/>
                <a:gd name="connsiteX41" fmla="*/ 116170 w 4510936"/>
                <a:gd name="connsiteY41" fmla="*/ 2308285 h 3835942"/>
                <a:gd name="connsiteX42" fmla="*/ 118297 w 4510936"/>
                <a:gd name="connsiteY42" fmla="*/ 2287181 h 3835942"/>
                <a:gd name="connsiteX43" fmla="*/ 98842 w 4510936"/>
                <a:gd name="connsiteY43" fmla="*/ 2263602 h 3835942"/>
                <a:gd name="connsiteX44" fmla="*/ 0 w 4510936"/>
                <a:gd name="connsiteY44" fmla="*/ 1940013 h 3835942"/>
                <a:gd name="connsiteX45" fmla="*/ 98842 w 4510936"/>
                <a:gd name="connsiteY45" fmla="*/ 1616424 h 3835942"/>
                <a:gd name="connsiteX46" fmla="*/ 158494 w 4510936"/>
                <a:gd name="connsiteY46" fmla="*/ 1544125 h 3835942"/>
                <a:gd name="connsiteX47" fmla="*/ 138294 w 4510936"/>
                <a:gd name="connsiteY47" fmla="*/ 1479051 h 3835942"/>
                <a:gd name="connsiteX48" fmla="*/ 124645 w 4510936"/>
                <a:gd name="connsiteY48" fmla="*/ 1343654 h 3835942"/>
                <a:gd name="connsiteX49" fmla="*/ 534966 w 4510936"/>
                <a:gd name="connsiteY49" fmla="*/ 724623 h 3835942"/>
                <a:gd name="connsiteX50" fmla="*/ 655270 w 4510936"/>
                <a:gd name="connsiteY50" fmla="*/ 687278 h 3835942"/>
                <a:gd name="connsiteX51" fmla="*/ 663127 w 4510936"/>
                <a:gd name="connsiteY51" fmla="*/ 661967 h 3835942"/>
                <a:gd name="connsiteX52" fmla="*/ 1282159 w 4510936"/>
                <a:gd name="connsiteY52" fmla="*/ 251645 h 3835942"/>
                <a:gd name="connsiteX53" fmla="*/ 1417556 w 4510936"/>
                <a:gd name="connsiteY53" fmla="*/ 265294 h 3835942"/>
                <a:gd name="connsiteX54" fmla="*/ 1421411 w 4510936"/>
                <a:gd name="connsiteY54" fmla="*/ 266491 h 3835942"/>
                <a:gd name="connsiteX55" fmla="*/ 1478933 w 4510936"/>
                <a:gd name="connsiteY55" fmla="*/ 196773 h 3835942"/>
                <a:gd name="connsiteX56" fmla="*/ 1953986 w 4510936"/>
                <a:gd name="connsiteY5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623457 w 4510936"/>
                <a:gd name="connsiteY27" fmla="*/ 1212485 h 3835942"/>
                <a:gd name="connsiteX28" fmla="*/ 3131457 w 4510936"/>
                <a:gd name="connsiteY28" fmla="*/ 1528170 h 3835942"/>
                <a:gd name="connsiteX29" fmla="*/ 3218542 w 4510936"/>
                <a:gd name="connsiteY29" fmla="*/ 617399 h 3835942"/>
                <a:gd name="connsiteX30" fmla="*/ 2715985 w 4510936"/>
                <a:gd name="connsiteY30" fmla="*/ 947598 h 3835942"/>
                <a:gd name="connsiteX31" fmla="*/ 1948542 w 4510936"/>
                <a:gd name="connsiteY31" fmla="*/ 925827 h 3835942"/>
                <a:gd name="connsiteX32" fmla="*/ 2062843 w 4510936"/>
                <a:gd name="connsiteY32" fmla="*/ 403313 h 3835942"/>
                <a:gd name="connsiteX33" fmla="*/ 1816101 w 4510936"/>
                <a:gd name="connsiteY33" fmla="*/ 780685 h 3835942"/>
                <a:gd name="connsiteX34" fmla="*/ 1455057 w 4510936"/>
                <a:gd name="connsiteY34" fmla="*/ 898614 h 3835942"/>
                <a:gd name="connsiteX35" fmla="*/ 1556657 w 4510936"/>
                <a:gd name="connsiteY35" fmla="*/ 2852599 h 3835942"/>
                <a:gd name="connsiteX36" fmla="*/ 1580115 w 4510936"/>
                <a:gd name="connsiteY36" fmla="*/ 3729193 h 3835942"/>
                <a:gd name="connsiteX37" fmla="*/ 1581642 w 4510936"/>
                <a:gd name="connsiteY37" fmla="*/ 3835942 h 3835942"/>
                <a:gd name="connsiteX38" fmla="*/ 1113971 w 4510936"/>
                <a:gd name="connsiteY38" fmla="*/ 3835942 h 3835942"/>
                <a:gd name="connsiteX39" fmla="*/ 836413 w 4510936"/>
                <a:gd name="connsiteY39" fmla="*/ 3086585 h 3835942"/>
                <a:gd name="connsiteX40" fmla="*/ 116170 w 4510936"/>
                <a:gd name="connsiteY40" fmla="*/ 2308285 h 3835942"/>
                <a:gd name="connsiteX41" fmla="*/ 118297 w 4510936"/>
                <a:gd name="connsiteY41" fmla="*/ 2287181 h 3835942"/>
                <a:gd name="connsiteX42" fmla="*/ 98842 w 4510936"/>
                <a:gd name="connsiteY42" fmla="*/ 2263602 h 3835942"/>
                <a:gd name="connsiteX43" fmla="*/ 0 w 4510936"/>
                <a:gd name="connsiteY43" fmla="*/ 1940013 h 3835942"/>
                <a:gd name="connsiteX44" fmla="*/ 98842 w 4510936"/>
                <a:gd name="connsiteY44" fmla="*/ 1616424 h 3835942"/>
                <a:gd name="connsiteX45" fmla="*/ 158494 w 4510936"/>
                <a:gd name="connsiteY45" fmla="*/ 1544125 h 3835942"/>
                <a:gd name="connsiteX46" fmla="*/ 138294 w 4510936"/>
                <a:gd name="connsiteY46" fmla="*/ 1479051 h 3835942"/>
                <a:gd name="connsiteX47" fmla="*/ 124645 w 4510936"/>
                <a:gd name="connsiteY47" fmla="*/ 1343654 h 3835942"/>
                <a:gd name="connsiteX48" fmla="*/ 534966 w 4510936"/>
                <a:gd name="connsiteY48" fmla="*/ 724623 h 3835942"/>
                <a:gd name="connsiteX49" fmla="*/ 655270 w 4510936"/>
                <a:gd name="connsiteY49" fmla="*/ 687278 h 3835942"/>
                <a:gd name="connsiteX50" fmla="*/ 663127 w 4510936"/>
                <a:gd name="connsiteY50" fmla="*/ 661967 h 3835942"/>
                <a:gd name="connsiteX51" fmla="*/ 1282159 w 4510936"/>
                <a:gd name="connsiteY51" fmla="*/ 251645 h 3835942"/>
                <a:gd name="connsiteX52" fmla="*/ 1417556 w 4510936"/>
                <a:gd name="connsiteY52" fmla="*/ 265294 h 3835942"/>
                <a:gd name="connsiteX53" fmla="*/ 1421411 w 4510936"/>
                <a:gd name="connsiteY53" fmla="*/ 266491 h 3835942"/>
                <a:gd name="connsiteX54" fmla="*/ 1478933 w 4510936"/>
                <a:gd name="connsiteY54" fmla="*/ 196773 h 3835942"/>
                <a:gd name="connsiteX55" fmla="*/ 1953986 w 4510936"/>
                <a:gd name="connsiteY5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3131457 w 4510936"/>
                <a:gd name="connsiteY27" fmla="*/ 1528170 h 3835942"/>
                <a:gd name="connsiteX28" fmla="*/ 3218542 w 4510936"/>
                <a:gd name="connsiteY28" fmla="*/ 617399 h 3835942"/>
                <a:gd name="connsiteX29" fmla="*/ 2715985 w 4510936"/>
                <a:gd name="connsiteY29" fmla="*/ 947598 h 3835942"/>
                <a:gd name="connsiteX30" fmla="*/ 1948542 w 4510936"/>
                <a:gd name="connsiteY30" fmla="*/ 925827 h 3835942"/>
                <a:gd name="connsiteX31" fmla="*/ 2062843 w 4510936"/>
                <a:gd name="connsiteY31" fmla="*/ 403313 h 3835942"/>
                <a:gd name="connsiteX32" fmla="*/ 1816101 w 4510936"/>
                <a:gd name="connsiteY32" fmla="*/ 780685 h 3835942"/>
                <a:gd name="connsiteX33" fmla="*/ 1455057 w 4510936"/>
                <a:gd name="connsiteY33" fmla="*/ 898614 h 3835942"/>
                <a:gd name="connsiteX34" fmla="*/ 1556657 w 4510936"/>
                <a:gd name="connsiteY34" fmla="*/ 2852599 h 3835942"/>
                <a:gd name="connsiteX35" fmla="*/ 1580115 w 4510936"/>
                <a:gd name="connsiteY35" fmla="*/ 3729193 h 3835942"/>
                <a:gd name="connsiteX36" fmla="*/ 1581642 w 4510936"/>
                <a:gd name="connsiteY36" fmla="*/ 3835942 h 3835942"/>
                <a:gd name="connsiteX37" fmla="*/ 1113971 w 4510936"/>
                <a:gd name="connsiteY37" fmla="*/ 3835942 h 3835942"/>
                <a:gd name="connsiteX38" fmla="*/ 836413 w 4510936"/>
                <a:gd name="connsiteY38" fmla="*/ 3086585 h 3835942"/>
                <a:gd name="connsiteX39" fmla="*/ 116170 w 4510936"/>
                <a:gd name="connsiteY39" fmla="*/ 2308285 h 3835942"/>
                <a:gd name="connsiteX40" fmla="*/ 118297 w 4510936"/>
                <a:gd name="connsiteY40" fmla="*/ 2287181 h 3835942"/>
                <a:gd name="connsiteX41" fmla="*/ 98842 w 4510936"/>
                <a:gd name="connsiteY41" fmla="*/ 2263602 h 3835942"/>
                <a:gd name="connsiteX42" fmla="*/ 0 w 4510936"/>
                <a:gd name="connsiteY42" fmla="*/ 1940013 h 3835942"/>
                <a:gd name="connsiteX43" fmla="*/ 98842 w 4510936"/>
                <a:gd name="connsiteY43" fmla="*/ 1616424 h 3835942"/>
                <a:gd name="connsiteX44" fmla="*/ 158494 w 4510936"/>
                <a:gd name="connsiteY44" fmla="*/ 1544125 h 3835942"/>
                <a:gd name="connsiteX45" fmla="*/ 138294 w 4510936"/>
                <a:gd name="connsiteY45" fmla="*/ 1479051 h 3835942"/>
                <a:gd name="connsiteX46" fmla="*/ 124645 w 4510936"/>
                <a:gd name="connsiteY46" fmla="*/ 1343654 h 3835942"/>
                <a:gd name="connsiteX47" fmla="*/ 534966 w 4510936"/>
                <a:gd name="connsiteY47" fmla="*/ 724623 h 3835942"/>
                <a:gd name="connsiteX48" fmla="*/ 655270 w 4510936"/>
                <a:gd name="connsiteY48" fmla="*/ 687278 h 3835942"/>
                <a:gd name="connsiteX49" fmla="*/ 663127 w 4510936"/>
                <a:gd name="connsiteY49" fmla="*/ 661967 h 3835942"/>
                <a:gd name="connsiteX50" fmla="*/ 1282159 w 4510936"/>
                <a:gd name="connsiteY50" fmla="*/ 251645 h 3835942"/>
                <a:gd name="connsiteX51" fmla="*/ 1417556 w 4510936"/>
                <a:gd name="connsiteY51" fmla="*/ 265294 h 3835942"/>
                <a:gd name="connsiteX52" fmla="*/ 1421411 w 4510936"/>
                <a:gd name="connsiteY52" fmla="*/ 266491 h 3835942"/>
                <a:gd name="connsiteX53" fmla="*/ 1478933 w 4510936"/>
                <a:gd name="connsiteY53" fmla="*/ 196773 h 3835942"/>
                <a:gd name="connsiteX54" fmla="*/ 1953986 w 4510936"/>
                <a:gd name="connsiteY5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131457 w 4510936"/>
                <a:gd name="connsiteY26" fmla="*/ 1528170 h 3835942"/>
                <a:gd name="connsiteX27" fmla="*/ 3218542 w 4510936"/>
                <a:gd name="connsiteY27" fmla="*/ 617399 h 3835942"/>
                <a:gd name="connsiteX28" fmla="*/ 2715985 w 4510936"/>
                <a:gd name="connsiteY28" fmla="*/ 947598 h 3835942"/>
                <a:gd name="connsiteX29" fmla="*/ 1948542 w 4510936"/>
                <a:gd name="connsiteY29" fmla="*/ 925827 h 3835942"/>
                <a:gd name="connsiteX30" fmla="*/ 2062843 w 4510936"/>
                <a:gd name="connsiteY30" fmla="*/ 403313 h 3835942"/>
                <a:gd name="connsiteX31" fmla="*/ 1816101 w 4510936"/>
                <a:gd name="connsiteY31" fmla="*/ 780685 h 3835942"/>
                <a:gd name="connsiteX32" fmla="*/ 1455057 w 4510936"/>
                <a:gd name="connsiteY32" fmla="*/ 898614 h 3835942"/>
                <a:gd name="connsiteX33" fmla="*/ 1556657 w 4510936"/>
                <a:gd name="connsiteY33" fmla="*/ 2852599 h 3835942"/>
                <a:gd name="connsiteX34" fmla="*/ 1580115 w 4510936"/>
                <a:gd name="connsiteY34" fmla="*/ 3729193 h 3835942"/>
                <a:gd name="connsiteX35" fmla="*/ 1581642 w 4510936"/>
                <a:gd name="connsiteY35" fmla="*/ 3835942 h 3835942"/>
                <a:gd name="connsiteX36" fmla="*/ 1113971 w 4510936"/>
                <a:gd name="connsiteY36" fmla="*/ 3835942 h 3835942"/>
                <a:gd name="connsiteX37" fmla="*/ 836413 w 4510936"/>
                <a:gd name="connsiteY37" fmla="*/ 3086585 h 3835942"/>
                <a:gd name="connsiteX38" fmla="*/ 116170 w 4510936"/>
                <a:gd name="connsiteY38" fmla="*/ 2308285 h 3835942"/>
                <a:gd name="connsiteX39" fmla="*/ 118297 w 4510936"/>
                <a:gd name="connsiteY39" fmla="*/ 2287181 h 3835942"/>
                <a:gd name="connsiteX40" fmla="*/ 98842 w 4510936"/>
                <a:gd name="connsiteY40" fmla="*/ 2263602 h 3835942"/>
                <a:gd name="connsiteX41" fmla="*/ 0 w 4510936"/>
                <a:gd name="connsiteY41" fmla="*/ 1940013 h 3835942"/>
                <a:gd name="connsiteX42" fmla="*/ 98842 w 4510936"/>
                <a:gd name="connsiteY42" fmla="*/ 1616424 h 3835942"/>
                <a:gd name="connsiteX43" fmla="*/ 158494 w 4510936"/>
                <a:gd name="connsiteY43" fmla="*/ 1544125 h 3835942"/>
                <a:gd name="connsiteX44" fmla="*/ 138294 w 4510936"/>
                <a:gd name="connsiteY44" fmla="*/ 1479051 h 3835942"/>
                <a:gd name="connsiteX45" fmla="*/ 124645 w 4510936"/>
                <a:gd name="connsiteY45" fmla="*/ 1343654 h 3835942"/>
                <a:gd name="connsiteX46" fmla="*/ 534966 w 4510936"/>
                <a:gd name="connsiteY46" fmla="*/ 724623 h 3835942"/>
                <a:gd name="connsiteX47" fmla="*/ 655270 w 4510936"/>
                <a:gd name="connsiteY47" fmla="*/ 687278 h 3835942"/>
                <a:gd name="connsiteX48" fmla="*/ 663127 w 4510936"/>
                <a:gd name="connsiteY48" fmla="*/ 661967 h 3835942"/>
                <a:gd name="connsiteX49" fmla="*/ 1282159 w 4510936"/>
                <a:gd name="connsiteY49" fmla="*/ 251645 h 3835942"/>
                <a:gd name="connsiteX50" fmla="*/ 1417556 w 4510936"/>
                <a:gd name="connsiteY50" fmla="*/ 265294 h 3835942"/>
                <a:gd name="connsiteX51" fmla="*/ 1421411 w 4510936"/>
                <a:gd name="connsiteY51" fmla="*/ 266491 h 3835942"/>
                <a:gd name="connsiteX52" fmla="*/ 1478933 w 4510936"/>
                <a:gd name="connsiteY52" fmla="*/ 196773 h 3835942"/>
                <a:gd name="connsiteX53" fmla="*/ 1953986 w 4510936"/>
                <a:gd name="connsiteY5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218542 w 4510936"/>
                <a:gd name="connsiteY26" fmla="*/ 617399 h 3835942"/>
                <a:gd name="connsiteX27" fmla="*/ 2715985 w 4510936"/>
                <a:gd name="connsiteY27" fmla="*/ 947598 h 3835942"/>
                <a:gd name="connsiteX28" fmla="*/ 1948542 w 4510936"/>
                <a:gd name="connsiteY28" fmla="*/ 925827 h 3835942"/>
                <a:gd name="connsiteX29" fmla="*/ 2062843 w 4510936"/>
                <a:gd name="connsiteY29" fmla="*/ 403313 h 3835942"/>
                <a:gd name="connsiteX30" fmla="*/ 1816101 w 4510936"/>
                <a:gd name="connsiteY30" fmla="*/ 780685 h 3835942"/>
                <a:gd name="connsiteX31" fmla="*/ 1455057 w 4510936"/>
                <a:gd name="connsiteY31" fmla="*/ 898614 h 3835942"/>
                <a:gd name="connsiteX32" fmla="*/ 1556657 w 4510936"/>
                <a:gd name="connsiteY32" fmla="*/ 2852599 h 3835942"/>
                <a:gd name="connsiteX33" fmla="*/ 1580115 w 4510936"/>
                <a:gd name="connsiteY33" fmla="*/ 3729193 h 3835942"/>
                <a:gd name="connsiteX34" fmla="*/ 1581642 w 4510936"/>
                <a:gd name="connsiteY34" fmla="*/ 3835942 h 3835942"/>
                <a:gd name="connsiteX35" fmla="*/ 1113971 w 4510936"/>
                <a:gd name="connsiteY35" fmla="*/ 3835942 h 3835942"/>
                <a:gd name="connsiteX36" fmla="*/ 836413 w 4510936"/>
                <a:gd name="connsiteY36" fmla="*/ 3086585 h 3835942"/>
                <a:gd name="connsiteX37" fmla="*/ 116170 w 4510936"/>
                <a:gd name="connsiteY37" fmla="*/ 2308285 h 3835942"/>
                <a:gd name="connsiteX38" fmla="*/ 118297 w 4510936"/>
                <a:gd name="connsiteY38" fmla="*/ 2287181 h 3835942"/>
                <a:gd name="connsiteX39" fmla="*/ 98842 w 4510936"/>
                <a:gd name="connsiteY39" fmla="*/ 2263602 h 3835942"/>
                <a:gd name="connsiteX40" fmla="*/ 0 w 4510936"/>
                <a:gd name="connsiteY40" fmla="*/ 1940013 h 3835942"/>
                <a:gd name="connsiteX41" fmla="*/ 98842 w 4510936"/>
                <a:gd name="connsiteY41" fmla="*/ 1616424 h 3835942"/>
                <a:gd name="connsiteX42" fmla="*/ 158494 w 4510936"/>
                <a:gd name="connsiteY42" fmla="*/ 1544125 h 3835942"/>
                <a:gd name="connsiteX43" fmla="*/ 138294 w 4510936"/>
                <a:gd name="connsiteY43" fmla="*/ 1479051 h 3835942"/>
                <a:gd name="connsiteX44" fmla="*/ 124645 w 4510936"/>
                <a:gd name="connsiteY44" fmla="*/ 1343654 h 3835942"/>
                <a:gd name="connsiteX45" fmla="*/ 534966 w 4510936"/>
                <a:gd name="connsiteY45" fmla="*/ 724623 h 3835942"/>
                <a:gd name="connsiteX46" fmla="*/ 655270 w 4510936"/>
                <a:gd name="connsiteY46" fmla="*/ 687278 h 3835942"/>
                <a:gd name="connsiteX47" fmla="*/ 663127 w 4510936"/>
                <a:gd name="connsiteY47" fmla="*/ 661967 h 3835942"/>
                <a:gd name="connsiteX48" fmla="*/ 1282159 w 4510936"/>
                <a:gd name="connsiteY48" fmla="*/ 251645 h 3835942"/>
                <a:gd name="connsiteX49" fmla="*/ 1417556 w 4510936"/>
                <a:gd name="connsiteY49" fmla="*/ 265294 h 3835942"/>
                <a:gd name="connsiteX50" fmla="*/ 1421411 w 4510936"/>
                <a:gd name="connsiteY50" fmla="*/ 266491 h 3835942"/>
                <a:gd name="connsiteX51" fmla="*/ 1478933 w 4510936"/>
                <a:gd name="connsiteY51" fmla="*/ 196773 h 3835942"/>
                <a:gd name="connsiteX52" fmla="*/ 1953986 w 4510936"/>
                <a:gd name="connsiteY5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715985 w 4510936"/>
                <a:gd name="connsiteY26" fmla="*/ 947598 h 3835942"/>
                <a:gd name="connsiteX27" fmla="*/ 1948542 w 4510936"/>
                <a:gd name="connsiteY27" fmla="*/ 925827 h 3835942"/>
                <a:gd name="connsiteX28" fmla="*/ 2062843 w 4510936"/>
                <a:gd name="connsiteY28" fmla="*/ 403313 h 3835942"/>
                <a:gd name="connsiteX29" fmla="*/ 1816101 w 4510936"/>
                <a:gd name="connsiteY29" fmla="*/ 780685 h 3835942"/>
                <a:gd name="connsiteX30" fmla="*/ 1455057 w 4510936"/>
                <a:gd name="connsiteY30" fmla="*/ 898614 h 3835942"/>
                <a:gd name="connsiteX31" fmla="*/ 1556657 w 4510936"/>
                <a:gd name="connsiteY31" fmla="*/ 2852599 h 3835942"/>
                <a:gd name="connsiteX32" fmla="*/ 1580115 w 4510936"/>
                <a:gd name="connsiteY32" fmla="*/ 3729193 h 3835942"/>
                <a:gd name="connsiteX33" fmla="*/ 1581642 w 4510936"/>
                <a:gd name="connsiteY33" fmla="*/ 3835942 h 3835942"/>
                <a:gd name="connsiteX34" fmla="*/ 1113971 w 4510936"/>
                <a:gd name="connsiteY34" fmla="*/ 3835942 h 3835942"/>
                <a:gd name="connsiteX35" fmla="*/ 836413 w 4510936"/>
                <a:gd name="connsiteY35" fmla="*/ 3086585 h 3835942"/>
                <a:gd name="connsiteX36" fmla="*/ 116170 w 4510936"/>
                <a:gd name="connsiteY36" fmla="*/ 2308285 h 3835942"/>
                <a:gd name="connsiteX37" fmla="*/ 118297 w 4510936"/>
                <a:gd name="connsiteY37" fmla="*/ 2287181 h 3835942"/>
                <a:gd name="connsiteX38" fmla="*/ 98842 w 4510936"/>
                <a:gd name="connsiteY38" fmla="*/ 2263602 h 3835942"/>
                <a:gd name="connsiteX39" fmla="*/ 0 w 4510936"/>
                <a:gd name="connsiteY39" fmla="*/ 1940013 h 3835942"/>
                <a:gd name="connsiteX40" fmla="*/ 98842 w 4510936"/>
                <a:gd name="connsiteY40" fmla="*/ 1616424 h 3835942"/>
                <a:gd name="connsiteX41" fmla="*/ 158494 w 4510936"/>
                <a:gd name="connsiteY41" fmla="*/ 1544125 h 3835942"/>
                <a:gd name="connsiteX42" fmla="*/ 138294 w 4510936"/>
                <a:gd name="connsiteY42" fmla="*/ 1479051 h 3835942"/>
                <a:gd name="connsiteX43" fmla="*/ 124645 w 4510936"/>
                <a:gd name="connsiteY43" fmla="*/ 1343654 h 3835942"/>
                <a:gd name="connsiteX44" fmla="*/ 534966 w 4510936"/>
                <a:gd name="connsiteY44" fmla="*/ 724623 h 3835942"/>
                <a:gd name="connsiteX45" fmla="*/ 655270 w 4510936"/>
                <a:gd name="connsiteY45" fmla="*/ 687278 h 3835942"/>
                <a:gd name="connsiteX46" fmla="*/ 663127 w 4510936"/>
                <a:gd name="connsiteY46" fmla="*/ 661967 h 3835942"/>
                <a:gd name="connsiteX47" fmla="*/ 1282159 w 4510936"/>
                <a:gd name="connsiteY47" fmla="*/ 251645 h 3835942"/>
                <a:gd name="connsiteX48" fmla="*/ 1417556 w 4510936"/>
                <a:gd name="connsiteY48" fmla="*/ 265294 h 3835942"/>
                <a:gd name="connsiteX49" fmla="*/ 1421411 w 4510936"/>
                <a:gd name="connsiteY49" fmla="*/ 266491 h 3835942"/>
                <a:gd name="connsiteX50" fmla="*/ 1478933 w 4510936"/>
                <a:gd name="connsiteY50" fmla="*/ 196773 h 3835942"/>
                <a:gd name="connsiteX51" fmla="*/ 1953986 w 4510936"/>
                <a:gd name="connsiteY5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948542 w 4510936"/>
                <a:gd name="connsiteY26" fmla="*/ 925827 h 3835942"/>
                <a:gd name="connsiteX27" fmla="*/ 2062843 w 4510936"/>
                <a:gd name="connsiteY27" fmla="*/ 403313 h 3835942"/>
                <a:gd name="connsiteX28" fmla="*/ 1816101 w 4510936"/>
                <a:gd name="connsiteY28" fmla="*/ 780685 h 3835942"/>
                <a:gd name="connsiteX29" fmla="*/ 1455057 w 4510936"/>
                <a:gd name="connsiteY29" fmla="*/ 898614 h 3835942"/>
                <a:gd name="connsiteX30" fmla="*/ 1556657 w 4510936"/>
                <a:gd name="connsiteY30" fmla="*/ 2852599 h 3835942"/>
                <a:gd name="connsiteX31" fmla="*/ 1580115 w 4510936"/>
                <a:gd name="connsiteY31" fmla="*/ 3729193 h 3835942"/>
                <a:gd name="connsiteX32" fmla="*/ 1581642 w 4510936"/>
                <a:gd name="connsiteY32" fmla="*/ 3835942 h 3835942"/>
                <a:gd name="connsiteX33" fmla="*/ 1113971 w 4510936"/>
                <a:gd name="connsiteY33" fmla="*/ 3835942 h 3835942"/>
                <a:gd name="connsiteX34" fmla="*/ 836413 w 4510936"/>
                <a:gd name="connsiteY34" fmla="*/ 3086585 h 3835942"/>
                <a:gd name="connsiteX35" fmla="*/ 116170 w 4510936"/>
                <a:gd name="connsiteY35" fmla="*/ 2308285 h 3835942"/>
                <a:gd name="connsiteX36" fmla="*/ 118297 w 4510936"/>
                <a:gd name="connsiteY36" fmla="*/ 2287181 h 3835942"/>
                <a:gd name="connsiteX37" fmla="*/ 98842 w 4510936"/>
                <a:gd name="connsiteY37" fmla="*/ 2263602 h 3835942"/>
                <a:gd name="connsiteX38" fmla="*/ 0 w 4510936"/>
                <a:gd name="connsiteY38" fmla="*/ 1940013 h 3835942"/>
                <a:gd name="connsiteX39" fmla="*/ 98842 w 4510936"/>
                <a:gd name="connsiteY39" fmla="*/ 1616424 h 3835942"/>
                <a:gd name="connsiteX40" fmla="*/ 158494 w 4510936"/>
                <a:gd name="connsiteY40" fmla="*/ 1544125 h 3835942"/>
                <a:gd name="connsiteX41" fmla="*/ 138294 w 4510936"/>
                <a:gd name="connsiteY41" fmla="*/ 1479051 h 3835942"/>
                <a:gd name="connsiteX42" fmla="*/ 124645 w 4510936"/>
                <a:gd name="connsiteY42" fmla="*/ 1343654 h 3835942"/>
                <a:gd name="connsiteX43" fmla="*/ 534966 w 4510936"/>
                <a:gd name="connsiteY43" fmla="*/ 724623 h 3835942"/>
                <a:gd name="connsiteX44" fmla="*/ 655270 w 4510936"/>
                <a:gd name="connsiteY44" fmla="*/ 687278 h 3835942"/>
                <a:gd name="connsiteX45" fmla="*/ 663127 w 4510936"/>
                <a:gd name="connsiteY45" fmla="*/ 661967 h 3835942"/>
                <a:gd name="connsiteX46" fmla="*/ 1282159 w 4510936"/>
                <a:gd name="connsiteY46" fmla="*/ 251645 h 3835942"/>
                <a:gd name="connsiteX47" fmla="*/ 1417556 w 4510936"/>
                <a:gd name="connsiteY47" fmla="*/ 265294 h 3835942"/>
                <a:gd name="connsiteX48" fmla="*/ 1421411 w 4510936"/>
                <a:gd name="connsiteY48" fmla="*/ 266491 h 3835942"/>
                <a:gd name="connsiteX49" fmla="*/ 1478933 w 4510936"/>
                <a:gd name="connsiteY49" fmla="*/ 196773 h 3835942"/>
                <a:gd name="connsiteX50" fmla="*/ 1953986 w 4510936"/>
                <a:gd name="connsiteY5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062843 w 4510936"/>
                <a:gd name="connsiteY26" fmla="*/ 403313 h 3835942"/>
                <a:gd name="connsiteX27" fmla="*/ 1816101 w 4510936"/>
                <a:gd name="connsiteY27" fmla="*/ 780685 h 3835942"/>
                <a:gd name="connsiteX28" fmla="*/ 1455057 w 4510936"/>
                <a:gd name="connsiteY28" fmla="*/ 898614 h 3835942"/>
                <a:gd name="connsiteX29" fmla="*/ 1556657 w 4510936"/>
                <a:gd name="connsiteY29" fmla="*/ 2852599 h 3835942"/>
                <a:gd name="connsiteX30" fmla="*/ 1580115 w 4510936"/>
                <a:gd name="connsiteY30" fmla="*/ 3729193 h 3835942"/>
                <a:gd name="connsiteX31" fmla="*/ 1581642 w 4510936"/>
                <a:gd name="connsiteY31" fmla="*/ 3835942 h 3835942"/>
                <a:gd name="connsiteX32" fmla="*/ 1113971 w 4510936"/>
                <a:gd name="connsiteY32" fmla="*/ 3835942 h 3835942"/>
                <a:gd name="connsiteX33" fmla="*/ 836413 w 4510936"/>
                <a:gd name="connsiteY33" fmla="*/ 3086585 h 3835942"/>
                <a:gd name="connsiteX34" fmla="*/ 116170 w 4510936"/>
                <a:gd name="connsiteY34" fmla="*/ 2308285 h 3835942"/>
                <a:gd name="connsiteX35" fmla="*/ 118297 w 4510936"/>
                <a:gd name="connsiteY35" fmla="*/ 2287181 h 3835942"/>
                <a:gd name="connsiteX36" fmla="*/ 98842 w 4510936"/>
                <a:gd name="connsiteY36" fmla="*/ 2263602 h 3835942"/>
                <a:gd name="connsiteX37" fmla="*/ 0 w 4510936"/>
                <a:gd name="connsiteY37" fmla="*/ 1940013 h 3835942"/>
                <a:gd name="connsiteX38" fmla="*/ 98842 w 4510936"/>
                <a:gd name="connsiteY38" fmla="*/ 1616424 h 3835942"/>
                <a:gd name="connsiteX39" fmla="*/ 158494 w 4510936"/>
                <a:gd name="connsiteY39" fmla="*/ 1544125 h 3835942"/>
                <a:gd name="connsiteX40" fmla="*/ 138294 w 4510936"/>
                <a:gd name="connsiteY40" fmla="*/ 1479051 h 3835942"/>
                <a:gd name="connsiteX41" fmla="*/ 124645 w 4510936"/>
                <a:gd name="connsiteY41" fmla="*/ 1343654 h 3835942"/>
                <a:gd name="connsiteX42" fmla="*/ 534966 w 4510936"/>
                <a:gd name="connsiteY42" fmla="*/ 724623 h 3835942"/>
                <a:gd name="connsiteX43" fmla="*/ 655270 w 4510936"/>
                <a:gd name="connsiteY43" fmla="*/ 687278 h 3835942"/>
                <a:gd name="connsiteX44" fmla="*/ 663127 w 4510936"/>
                <a:gd name="connsiteY44" fmla="*/ 661967 h 3835942"/>
                <a:gd name="connsiteX45" fmla="*/ 1282159 w 4510936"/>
                <a:gd name="connsiteY45" fmla="*/ 251645 h 3835942"/>
                <a:gd name="connsiteX46" fmla="*/ 1417556 w 4510936"/>
                <a:gd name="connsiteY46" fmla="*/ 265294 h 3835942"/>
                <a:gd name="connsiteX47" fmla="*/ 1421411 w 4510936"/>
                <a:gd name="connsiteY47" fmla="*/ 266491 h 3835942"/>
                <a:gd name="connsiteX48" fmla="*/ 1478933 w 4510936"/>
                <a:gd name="connsiteY48" fmla="*/ 196773 h 3835942"/>
                <a:gd name="connsiteX49" fmla="*/ 1953986 w 4510936"/>
                <a:gd name="connsiteY4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816101 w 4510936"/>
                <a:gd name="connsiteY26" fmla="*/ 780685 h 3835942"/>
                <a:gd name="connsiteX27" fmla="*/ 1455057 w 4510936"/>
                <a:gd name="connsiteY27" fmla="*/ 898614 h 3835942"/>
                <a:gd name="connsiteX28" fmla="*/ 1556657 w 4510936"/>
                <a:gd name="connsiteY28" fmla="*/ 2852599 h 3835942"/>
                <a:gd name="connsiteX29" fmla="*/ 1580115 w 4510936"/>
                <a:gd name="connsiteY29" fmla="*/ 3729193 h 3835942"/>
                <a:gd name="connsiteX30" fmla="*/ 1581642 w 4510936"/>
                <a:gd name="connsiteY30" fmla="*/ 3835942 h 3835942"/>
                <a:gd name="connsiteX31" fmla="*/ 1113971 w 4510936"/>
                <a:gd name="connsiteY31" fmla="*/ 3835942 h 3835942"/>
                <a:gd name="connsiteX32" fmla="*/ 836413 w 4510936"/>
                <a:gd name="connsiteY32" fmla="*/ 3086585 h 3835942"/>
                <a:gd name="connsiteX33" fmla="*/ 116170 w 4510936"/>
                <a:gd name="connsiteY33" fmla="*/ 2308285 h 3835942"/>
                <a:gd name="connsiteX34" fmla="*/ 118297 w 4510936"/>
                <a:gd name="connsiteY34" fmla="*/ 2287181 h 3835942"/>
                <a:gd name="connsiteX35" fmla="*/ 98842 w 4510936"/>
                <a:gd name="connsiteY35" fmla="*/ 2263602 h 3835942"/>
                <a:gd name="connsiteX36" fmla="*/ 0 w 4510936"/>
                <a:gd name="connsiteY36" fmla="*/ 1940013 h 3835942"/>
                <a:gd name="connsiteX37" fmla="*/ 98842 w 4510936"/>
                <a:gd name="connsiteY37" fmla="*/ 1616424 h 3835942"/>
                <a:gd name="connsiteX38" fmla="*/ 158494 w 4510936"/>
                <a:gd name="connsiteY38" fmla="*/ 1544125 h 3835942"/>
                <a:gd name="connsiteX39" fmla="*/ 138294 w 4510936"/>
                <a:gd name="connsiteY39" fmla="*/ 1479051 h 3835942"/>
                <a:gd name="connsiteX40" fmla="*/ 124645 w 4510936"/>
                <a:gd name="connsiteY40" fmla="*/ 1343654 h 3835942"/>
                <a:gd name="connsiteX41" fmla="*/ 534966 w 4510936"/>
                <a:gd name="connsiteY41" fmla="*/ 724623 h 3835942"/>
                <a:gd name="connsiteX42" fmla="*/ 655270 w 4510936"/>
                <a:gd name="connsiteY42" fmla="*/ 687278 h 3835942"/>
                <a:gd name="connsiteX43" fmla="*/ 663127 w 4510936"/>
                <a:gd name="connsiteY43" fmla="*/ 661967 h 3835942"/>
                <a:gd name="connsiteX44" fmla="*/ 1282159 w 4510936"/>
                <a:gd name="connsiteY44" fmla="*/ 251645 h 3835942"/>
                <a:gd name="connsiteX45" fmla="*/ 1417556 w 4510936"/>
                <a:gd name="connsiteY45" fmla="*/ 265294 h 3835942"/>
                <a:gd name="connsiteX46" fmla="*/ 1421411 w 4510936"/>
                <a:gd name="connsiteY46" fmla="*/ 266491 h 3835942"/>
                <a:gd name="connsiteX47" fmla="*/ 1478933 w 4510936"/>
                <a:gd name="connsiteY47" fmla="*/ 196773 h 3835942"/>
                <a:gd name="connsiteX48" fmla="*/ 1953986 w 4510936"/>
                <a:gd name="connsiteY4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455057 w 4510936"/>
                <a:gd name="connsiteY26" fmla="*/ 898614 h 3835942"/>
                <a:gd name="connsiteX27" fmla="*/ 1556657 w 4510936"/>
                <a:gd name="connsiteY27" fmla="*/ 2852599 h 3835942"/>
                <a:gd name="connsiteX28" fmla="*/ 1580115 w 4510936"/>
                <a:gd name="connsiteY28" fmla="*/ 3729193 h 3835942"/>
                <a:gd name="connsiteX29" fmla="*/ 1581642 w 4510936"/>
                <a:gd name="connsiteY29" fmla="*/ 3835942 h 3835942"/>
                <a:gd name="connsiteX30" fmla="*/ 1113971 w 4510936"/>
                <a:gd name="connsiteY30" fmla="*/ 3835942 h 3835942"/>
                <a:gd name="connsiteX31" fmla="*/ 836413 w 4510936"/>
                <a:gd name="connsiteY31" fmla="*/ 3086585 h 3835942"/>
                <a:gd name="connsiteX32" fmla="*/ 116170 w 4510936"/>
                <a:gd name="connsiteY32" fmla="*/ 2308285 h 3835942"/>
                <a:gd name="connsiteX33" fmla="*/ 118297 w 4510936"/>
                <a:gd name="connsiteY33" fmla="*/ 2287181 h 3835942"/>
                <a:gd name="connsiteX34" fmla="*/ 98842 w 4510936"/>
                <a:gd name="connsiteY34" fmla="*/ 2263602 h 3835942"/>
                <a:gd name="connsiteX35" fmla="*/ 0 w 4510936"/>
                <a:gd name="connsiteY35" fmla="*/ 1940013 h 3835942"/>
                <a:gd name="connsiteX36" fmla="*/ 98842 w 4510936"/>
                <a:gd name="connsiteY36" fmla="*/ 1616424 h 3835942"/>
                <a:gd name="connsiteX37" fmla="*/ 158494 w 4510936"/>
                <a:gd name="connsiteY37" fmla="*/ 1544125 h 3835942"/>
                <a:gd name="connsiteX38" fmla="*/ 138294 w 4510936"/>
                <a:gd name="connsiteY38" fmla="*/ 1479051 h 3835942"/>
                <a:gd name="connsiteX39" fmla="*/ 124645 w 4510936"/>
                <a:gd name="connsiteY39" fmla="*/ 1343654 h 3835942"/>
                <a:gd name="connsiteX40" fmla="*/ 534966 w 4510936"/>
                <a:gd name="connsiteY40" fmla="*/ 724623 h 3835942"/>
                <a:gd name="connsiteX41" fmla="*/ 655270 w 4510936"/>
                <a:gd name="connsiteY41" fmla="*/ 687278 h 3835942"/>
                <a:gd name="connsiteX42" fmla="*/ 663127 w 4510936"/>
                <a:gd name="connsiteY42" fmla="*/ 661967 h 3835942"/>
                <a:gd name="connsiteX43" fmla="*/ 1282159 w 4510936"/>
                <a:gd name="connsiteY43" fmla="*/ 251645 h 3835942"/>
                <a:gd name="connsiteX44" fmla="*/ 1417556 w 4510936"/>
                <a:gd name="connsiteY44" fmla="*/ 265294 h 3835942"/>
                <a:gd name="connsiteX45" fmla="*/ 1421411 w 4510936"/>
                <a:gd name="connsiteY45" fmla="*/ 266491 h 3835942"/>
                <a:gd name="connsiteX46" fmla="*/ 1478933 w 4510936"/>
                <a:gd name="connsiteY46" fmla="*/ 196773 h 3835942"/>
                <a:gd name="connsiteX47" fmla="*/ 1953986 w 4510936"/>
                <a:gd name="connsiteY4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556657 w 4510936"/>
                <a:gd name="connsiteY26" fmla="*/ 2852599 h 3835942"/>
                <a:gd name="connsiteX27" fmla="*/ 1580115 w 4510936"/>
                <a:gd name="connsiteY27" fmla="*/ 3729193 h 3835942"/>
                <a:gd name="connsiteX28" fmla="*/ 1581642 w 4510936"/>
                <a:gd name="connsiteY28" fmla="*/ 3835942 h 3835942"/>
                <a:gd name="connsiteX29" fmla="*/ 1113971 w 4510936"/>
                <a:gd name="connsiteY29" fmla="*/ 3835942 h 3835942"/>
                <a:gd name="connsiteX30" fmla="*/ 836413 w 4510936"/>
                <a:gd name="connsiteY30" fmla="*/ 3086585 h 3835942"/>
                <a:gd name="connsiteX31" fmla="*/ 116170 w 4510936"/>
                <a:gd name="connsiteY31" fmla="*/ 2308285 h 3835942"/>
                <a:gd name="connsiteX32" fmla="*/ 118297 w 4510936"/>
                <a:gd name="connsiteY32" fmla="*/ 2287181 h 3835942"/>
                <a:gd name="connsiteX33" fmla="*/ 98842 w 4510936"/>
                <a:gd name="connsiteY33" fmla="*/ 2263602 h 3835942"/>
                <a:gd name="connsiteX34" fmla="*/ 0 w 4510936"/>
                <a:gd name="connsiteY34" fmla="*/ 1940013 h 3835942"/>
                <a:gd name="connsiteX35" fmla="*/ 98842 w 4510936"/>
                <a:gd name="connsiteY35" fmla="*/ 1616424 h 3835942"/>
                <a:gd name="connsiteX36" fmla="*/ 158494 w 4510936"/>
                <a:gd name="connsiteY36" fmla="*/ 1544125 h 3835942"/>
                <a:gd name="connsiteX37" fmla="*/ 138294 w 4510936"/>
                <a:gd name="connsiteY37" fmla="*/ 1479051 h 3835942"/>
                <a:gd name="connsiteX38" fmla="*/ 124645 w 4510936"/>
                <a:gd name="connsiteY38" fmla="*/ 1343654 h 3835942"/>
                <a:gd name="connsiteX39" fmla="*/ 534966 w 4510936"/>
                <a:gd name="connsiteY39" fmla="*/ 724623 h 3835942"/>
                <a:gd name="connsiteX40" fmla="*/ 655270 w 4510936"/>
                <a:gd name="connsiteY40" fmla="*/ 687278 h 3835942"/>
                <a:gd name="connsiteX41" fmla="*/ 663127 w 4510936"/>
                <a:gd name="connsiteY41" fmla="*/ 661967 h 3835942"/>
                <a:gd name="connsiteX42" fmla="*/ 1282159 w 4510936"/>
                <a:gd name="connsiteY42" fmla="*/ 251645 h 3835942"/>
                <a:gd name="connsiteX43" fmla="*/ 1417556 w 4510936"/>
                <a:gd name="connsiteY43" fmla="*/ 265294 h 3835942"/>
                <a:gd name="connsiteX44" fmla="*/ 1421411 w 4510936"/>
                <a:gd name="connsiteY44" fmla="*/ 266491 h 3835942"/>
                <a:gd name="connsiteX45" fmla="*/ 1478933 w 4510936"/>
                <a:gd name="connsiteY45" fmla="*/ 196773 h 3835942"/>
                <a:gd name="connsiteX46" fmla="*/ 1953986 w 4510936"/>
                <a:gd name="connsiteY4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1556657 w 4510936"/>
                <a:gd name="connsiteY25" fmla="*/ 2852599 h 3835942"/>
                <a:gd name="connsiteX26" fmla="*/ 1580115 w 4510936"/>
                <a:gd name="connsiteY26" fmla="*/ 3729193 h 3835942"/>
                <a:gd name="connsiteX27" fmla="*/ 1581642 w 4510936"/>
                <a:gd name="connsiteY27" fmla="*/ 3835942 h 3835942"/>
                <a:gd name="connsiteX28" fmla="*/ 1113971 w 4510936"/>
                <a:gd name="connsiteY28" fmla="*/ 3835942 h 3835942"/>
                <a:gd name="connsiteX29" fmla="*/ 836413 w 4510936"/>
                <a:gd name="connsiteY29" fmla="*/ 3086585 h 3835942"/>
                <a:gd name="connsiteX30" fmla="*/ 116170 w 4510936"/>
                <a:gd name="connsiteY30" fmla="*/ 2308285 h 3835942"/>
                <a:gd name="connsiteX31" fmla="*/ 118297 w 4510936"/>
                <a:gd name="connsiteY31" fmla="*/ 2287181 h 3835942"/>
                <a:gd name="connsiteX32" fmla="*/ 98842 w 4510936"/>
                <a:gd name="connsiteY32" fmla="*/ 2263602 h 3835942"/>
                <a:gd name="connsiteX33" fmla="*/ 0 w 4510936"/>
                <a:gd name="connsiteY33" fmla="*/ 1940013 h 3835942"/>
                <a:gd name="connsiteX34" fmla="*/ 98842 w 4510936"/>
                <a:gd name="connsiteY34" fmla="*/ 1616424 h 3835942"/>
                <a:gd name="connsiteX35" fmla="*/ 158494 w 4510936"/>
                <a:gd name="connsiteY35" fmla="*/ 1544125 h 3835942"/>
                <a:gd name="connsiteX36" fmla="*/ 138294 w 4510936"/>
                <a:gd name="connsiteY36" fmla="*/ 1479051 h 3835942"/>
                <a:gd name="connsiteX37" fmla="*/ 124645 w 4510936"/>
                <a:gd name="connsiteY37" fmla="*/ 1343654 h 3835942"/>
                <a:gd name="connsiteX38" fmla="*/ 534966 w 4510936"/>
                <a:gd name="connsiteY38" fmla="*/ 724623 h 3835942"/>
                <a:gd name="connsiteX39" fmla="*/ 655270 w 4510936"/>
                <a:gd name="connsiteY39" fmla="*/ 687278 h 3835942"/>
                <a:gd name="connsiteX40" fmla="*/ 663127 w 4510936"/>
                <a:gd name="connsiteY40" fmla="*/ 661967 h 3835942"/>
                <a:gd name="connsiteX41" fmla="*/ 1282159 w 4510936"/>
                <a:gd name="connsiteY41" fmla="*/ 251645 h 3835942"/>
                <a:gd name="connsiteX42" fmla="*/ 1417556 w 4510936"/>
                <a:gd name="connsiteY42" fmla="*/ 265294 h 3835942"/>
                <a:gd name="connsiteX43" fmla="*/ 1421411 w 4510936"/>
                <a:gd name="connsiteY43" fmla="*/ 266491 h 3835942"/>
                <a:gd name="connsiteX44" fmla="*/ 1478933 w 4510936"/>
                <a:gd name="connsiteY44" fmla="*/ 196773 h 3835942"/>
                <a:gd name="connsiteX45" fmla="*/ 1953986 w 4510936"/>
                <a:gd name="connsiteY4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850570 w 4510936"/>
                <a:gd name="connsiteY22" fmla="*/ 2130513 h 3835942"/>
                <a:gd name="connsiteX23" fmla="*/ 2148114 w 4510936"/>
                <a:gd name="connsiteY23" fmla="*/ 1901913 h 3835942"/>
                <a:gd name="connsiteX24" fmla="*/ 1556657 w 4510936"/>
                <a:gd name="connsiteY24" fmla="*/ 2852599 h 3835942"/>
                <a:gd name="connsiteX25" fmla="*/ 1580115 w 4510936"/>
                <a:gd name="connsiteY25" fmla="*/ 3729193 h 3835942"/>
                <a:gd name="connsiteX26" fmla="*/ 1581642 w 4510936"/>
                <a:gd name="connsiteY26" fmla="*/ 3835942 h 3835942"/>
                <a:gd name="connsiteX27" fmla="*/ 1113971 w 4510936"/>
                <a:gd name="connsiteY27" fmla="*/ 3835942 h 3835942"/>
                <a:gd name="connsiteX28" fmla="*/ 836413 w 4510936"/>
                <a:gd name="connsiteY28" fmla="*/ 3086585 h 3835942"/>
                <a:gd name="connsiteX29" fmla="*/ 116170 w 4510936"/>
                <a:gd name="connsiteY29" fmla="*/ 2308285 h 3835942"/>
                <a:gd name="connsiteX30" fmla="*/ 118297 w 4510936"/>
                <a:gd name="connsiteY30" fmla="*/ 2287181 h 3835942"/>
                <a:gd name="connsiteX31" fmla="*/ 98842 w 4510936"/>
                <a:gd name="connsiteY31" fmla="*/ 2263602 h 3835942"/>
                <a:gd name="connsiteX32" fmla="*/ 0 w 4510936"/>
                <a:gd name="connsiteY32" fmla="*/ 1940013 h 3835942"/>
                <a:gd name="connsiteX33" fmla="*/ 98842 w 4510936"/>
                <a:gd name="connsiteY33" fmla="*/ 1616424 h 3835942"/>
                <a:gd name="connsiteX34" fmla="*/ 158494 w 4510936"/>
                <a:gd name="connsiteY34" fmla="*/ 1544125 h 3835942"/>
                <a:gd name="connsiteX35" fmla="*/ 138294 w 4510936"/>
                <a:gd name="connsiteY35" fmla="*/ 1479051 h 3835942"/>
                <a:gd name="connsiteX36" fmla="*/ 124645 w 4510936"/>
                <a:gd name="connsiteY36" fmla="*/ 1343654 h 3835942"/>
                <a:gd name="connsiteX37" fmla="*/ 534966 w 4510936"/>
                <a:gd name="connsiteY37" fmla="*/ 724623 h 3835942"/>
                <a:gd name="connsiteX38" fmla="*/ 655270 w 4510936"/>
                <a:gd name="connsiteY38" fmla="*/ 687278 h 3835942"/>
                <a:gd name="connsiteX39" fmla="*/ 663127 w 4510936"/>
                <a:gd name="connsiteY39" fmla="*/ 661967 h 3835942"/>
                <a:gd name="connsiteX40" fmla="*/ 1282159 w 4510936"/>
                <a:gd name="connsiteY40" fmla="*/ 251645 h 3835942"/>
                <a:gd name="connsiteX41" fmla="*/ 1417556 w 4510936"/>
                <a:gd name="connsiteY41" fmla="*/ 265294 h 3835942"/>
                <a:gd name="connsiteX42" fmla="*/ 1421411 w 4510936"/>
                <a:gd name="connsiteY42" fmla="*/ 266491 h 3835942"/>
                <a:gd name="connsiteX43" fmla="*/ 1478933 w 4510936"/>
                <a:gd name="connsiteY43" fmla="*/ 196773 h 3835942"/>
                <a:gd name="connsiteX44" fmla="*/ 1953986 w 4510936"/>
                <a:gd name="connsiteY4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850570 w 4510936"/>
                <a:gd name="connsiteY21" fmla="*/ 2130513 h 3835942"/>
                <a:gd name="connsiteX22" fmla="*/ 2148114 w 4510936"/>
                <a:gd name="connsiteY22" fmla="*/ 1901913 h 3835942"/>
                <a:gd name="connsiteX23" fmla="*/ 1556657 w 4510936"/>
                <a:gd name="connsiteY23" fmla="*/ 2852599 h 3835942"/>
                <a:gd name="connsiteX24" fmla="*/ 1580115 w 4510936"/>
                <a:gd name="connsiteY24" fmla="*/ 3729193 h 3835942"/>
                <a:gd name="connsiteX25" fmla="*/ 1581642 w 4510936"/>
                <a:gd name="connsiteY25" fmla="*/ 3835942 h 3835942"/>
                <a:gd name="connsiteX26" fmla="*/ 1113971 w 4510936"/>
                <a:gd name="connsiteY26" fmla="*/ 3835942 h 3835942"/>
                <a:gd name="connsiteX27" fmla="*/ 836413 w 4510936"/>
                <a:gd name="connsiteY27" fmla="*/ 3086585 h 3835942"/>
                <a:gd name="connsiteX28" fmla="*/ 116170 w 4510936"/>
                <a:gd name="connsiteY28" fmla="*/ 2308285 h 3835942"/>
                <a:gd name="connsiteX29" fmla="*/ 118297 w 4510936"/>
                <a:gd name="connsiteY29" fmla="*/ 2287181 h 3835942"/>
                <a:gd name="connsiteX30" fmla="*/ 98842 w 4510936"/>
                <a:gd name="connsiteY30" fmla="*/ 2263602 h 3835942"/>
                <a:gd name="connsiteX31" fmla="*/ 0 w 4510936"/>
                <a:gd name="connsiteY31" fmla="*/ 1940013 h 3835942"/>
                <a:gd name="connsiteX32" fmla="*/ 98842 w 4510936"/>
                <a:gd name="connsiteY32" fmla="*/ 1616424 h 3835942"/>
                <a:gd name="connsiteX33" fmla="*/ 158494 w 4510936"/>
                <a:gd name="connsiteY33" fmla="*/ 1544125 h 3835942"/>
                <a:gd name="connsiteX34" fmla="*/ 138294 w 4510936"/>
                <a:gd name="connsiteY34" fmla="*/ 1479051 h 3835942"/>
                <a:gd name="connsiteX35" fmla="*/ 124645 w 4510936"/>
                <a:gd name="connsiteY35" fmla="*/ 1343654 h 3835942"/>
                <a:gd name="connsiteX36" fmla="*/ 534966 w 4510936"/>
                <a:gd name="connsiteY36" fmla="*/ 724623 h 3835942"/>
                <a:gd name="connsiteX37" fmla="*/ 655270 w 4510936"/>
                <a:gd name="connsiteY37" fmla="*/ 687278 h 3835942"/>
                <a:gd name="connsiteX38" fmla="*/ 663127 w 4510936"/>
                <a:gd name="connsiteY38" fmla="*/ 661967 h 3835942"/>
                <a:gd name="connsiteX39" fmla="*/ 1282159 w 4510936"/>
                <a:gd name="connsiteY39" fmla="*/ 251645 h 3835942"/>
                <a:gd name="connsiteX40" fmla="*/ 1417556 w 4510936"/>
                <a:gd name="connsiteY40" fmla="*/ 265294 h 3835942"/>
                <a:gd name="connsiteX41" fmla="*/ 1421411 w 4510936"/>
                <a:gd name="connsiteY41" fmla="*/ 266491 h 3835942"/>
                <a:gd name="connsiteX42" fmla="*/ 1478933 w 4510936"/>
                <a:gd name="connsiteY42" fmla="*/ 196773 h 3835942"/>
                <a:gd name="connsiteX43" fmla="*/ 1953986 w 4510936"/>
                <a:gd name="connsiteY4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850570 w 4510936"/>
                <a:gd name="connsiteY20" fmla="*/ 2130513 h 3835942"/>
                <a:gd name="connsiteX21" fmla="*/ 2148114 w 4510936"/>
                <a:gd name="connsiteY21" fmla="*/ 1901913 h 3835942"/>
                <a:gd name="connsiteX22" fmla="*/ 1556657 w 4510936"/>
                <a:gd name="connsiteY22" fmla="*/ 2852599 h 3835942"/>
                <a:gd name="connsiteX23" fmla="*/ 1580115 w 4510936"/>
                <a:gd name="connsiteY23" fmla="*/ 3729193 h 3835942"/>
                <a:gd name="connsiteX24" fmla="*/ 1581642 w 4510936"/>
                <a:gd name="connsiteY24" fmla="*/ 3835942 h 3835942"/>
                <a:gd name="connsiteX25" fmla="*/ 1113971 w 4510936"/>
                <a:gd name="connsiteY25" fmla="*/ 3835942 h 3835942"/>
                <a:gd name="connsiteX26" fmla="*/ 836413 w 4510936"/>
                <a:gd name="connsiteY26" fmla="*/ 3086585 h 3835942"/>
                <a:gd name="connsiteX27" fmla="*/ 116170 w 4510936"/>
                <a:gd name="connsiteY27" fmla="*/ 2308285 h 3835942"/>
                <a:gd name="connsiteX28" fmla="*/ 118297 w 4510936"/>
                <a:gd name="connsiteY28" fmla="*/ 2287181 h 3835942"/>
                <a:gd name="connsiteX29" fmla="*/ 98842 w 4510936"/>
                <a:gd name="connsiteY29" fmla="*/ 2263602 h 3835942"/>
                <a:gd name="connsiteX30" fmla="*/ 0 w 4510936"/>
                <a:gd name="connsiteY30" fmla="*/ 1940013 h 3835942"/>
                <a:gd name="connsiteX31" fmla="*/ 98842 w 4510936"/>
                <a:gd name="connsiteY31" fmla="*/ 1616424 h 3835942"/>
                <a:gd name="connsiteX32" fmla="*/ 158494 w 4510936"/>
                <a:gd name="connsiteY32" fmla="*/ 1544125 h 3835942"/>
                <a:gd name="connsiteX33" fmla="*/ 138294 w 4510936"/>
                <a:gd name="connsiteY33" fmla="*/ 1479051 h 3835942"/>
                <a:gd name="connsiteX34" fmla="*/ 124645 w 4510936"/>
                <a:gd name="connsiteY34" fmla="*/ 1343654 h 3835942"/>
                <a:gd name="connsiteX35" fmla="*/ 534966 w 4510936"/>
                <a:gd name="connsiteY35" fmla="*/ 724623 h 3835942"/>
                <a:gd name="connsiteX36" fmla="*/ 655270 w 4510936"/>
                <a:gd name="connsiteY36" fmla="*/ 687278 h 3835942"/>
                <a:gd name="connsiteX37" fmla="*/ 663127 w 4510936"/>
                <a:gd name="connsiteY37" fmla="*/ 661967 h 3835942"/>
                <a:gd name="connsiteX38" fmla="*/ 1282159 w 4510936"/>
                <a:gd name="connsiteY38" fmla="*/ 251645 h 3835942"/>
                <a:gd name="connsiteX39" fmla="*/ 1417556 w 4510936"/>
                <a:gd name="connsiteY39" fmla="*/ 265294 h 3835942"/>
                <a:gd name="connsiteX40" fmla="*/ 1421411 w 4510936"/>
                <a:gd name="connsiteY40" fmla="*/ 266491 h 3835942"/>
                <a:gd name="connsiteX41" fmla="*/ 1478933 w 4510936"/>
                <a:gd name="connsiteY41" fmla="*/ 196773 h 3835942"/>
                <a:gd name="connsiteX42" fmla="*/ 1953986 w 4510936"/>
                <a:gd name="connsiteY4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850570 w 4510936"/>
                <a:gd name="connsiteY19" fmla="*/ 2130513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33865 w 4510936"/>
                <a:gd name="connsiteY19" fmla="*/ 1977965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33865 w 4510936"/>
                <a:gd name="connsiteY18" fmla="*/ 1977965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48114 w 4510936"/>
                <a:gd name="connsiteY18" fmla="*/ 1901913 h 3835942"/>
                <a:gd name="connsiteX19" fmla="*/ 1556657 w 4510936"/>
                <a:gd name="connsiteY19" fmla="*/ 2852599 h 3835942"/>
                <a:gd name="connsiteX20" fmla="*/ 1580115 w 4510936"/>
                <a:gd name="connsiteY20" fmla="*/ 3729193 h 3835942"/>
                <a:gd name="connsiteX21" fmla="*/ 1581642 w 4510936"/>
                <a:gd name="connsiteY21" fmla="*/ 3835942 h 3835942"/>
                <a:gd name="connsiteX22" fmla="*/ 1113971 w 4510936"/>
                <a:gd name="connsiteY22" fmla="*/ 3835942 h 3835942"/>
                <a:gd name="connsiteX23" fmla="*/ 836413 w 4510936"/>
                <a:gd name="connsiteY23" fmla="*/ 3086585 h 3835942"/>
                <a:gd name="connsiteX24" fmla="*/ 116170 w 4510936"/>
                <a:gd name="connsiteY24" fmla="*/ 2308285 h 3835942"/>
                <a:gd name="connsiteX25" fmla="*/ 118297 w 4510936"/>
                <a:gd name="connsiteY25" fmla="*/ 2287181 h 3835942"/>
                <a:gd name="connsiteX26" fmla="*/ 98842 w 4510936"/>
                <a:gd name="connsiteY26" fmla="*/ 2263602 h 3835942"/>
                <a:gd name="connsiteX27" fmla="*/ 0 w 4510936"/>
                <a:gd name="connsiteY27" fmla="*/ 1940013 h 3835942"/>
                <a:gd name="connsiteX28" fmla="*/ 98842 w 4510936"/>
                <a:gd name="connsiteY28" fmla="*/ 1616424 h 3835942"/>
                <a:gd name="connsiteX29" fmla="*/ 158494 w 4510936"/>
                <a:gd name="connsiteY29" fmla="*/ 1544125 h 3835942"/>
                <a:gd name="connsiteX30" fmla="*/ 138294 w 4510936"/>
                <a:gd name="connsiteY30" fmla="*/ 1479051 h 3835942"/>
                <a:gd name="connsiteX31" fmla="*/ 124645 w 4510936"/>
                <a:gd name="connsiteY31" fmla="*/ 1343654 h 3835942"/>
                <a:gd name="connsiteX32" fmla="*/ 534966 w 4510936"/>
                <a:gd name="connsiteY32" fmla="*/ 724623 h 3835942"/>
                <a:gd name="connsiteX33" fmla="*/ 655270 w 4510936"/>
                <a:gd name="connsiteY33" fmla="*/ 687278 h 3835942"/>
                <a:gd name="connsiteX34" fmla="*/ 663127 w 4510936"/>
                <a:gd name="connsiteY34" fmla="*/ 661967 h 3835942"/>
                <a:gd name="connsiteX35" fmla="*/ 1282159 w 4510936"/>
                <a:gd name="connsiteY35" fmla="*/ 251645 h 3835942"/>
                <a:gd name="connsiteX36" fmla="*/ 1417556 w 4510936"/>
                <a:gd name="connsiteY36" fmla="*/ 265294 h 3835942"/>
                <a:gd name="connsiteX37" fmla="*/ 1421411 w 4510936"/>
                <a:gd name="connsiteY37" fmla="*/ 266491 h 3835942"/>
                <a:gd name="connsiteX38" fmla="*/ 1478933 w 4510936"/>
                <a:gd name="connsiteY38" fmla="*/ 196773 h 3835942"/>
                <a:gd name="connsiteX39" fmla="*/ 1953986 w 4510936"/>
                <a:gd name="connsiteY3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556657 w 4510936"/>
                <a:gd name="connsiteY18" fmla="*/ 2852599 h 3835942"/>
                <a:gd name="connsiteX19" fmla="*/ 1580115 w 4510936"/>
                <a:gd name="connsiteY19" fmla="*/ 3729193 h 3835942"/>
                <a:gd name="connsiteX20" fmla="*/ 1581642 w 4510936"/>
                <a:gd name="connsiteY20" fmla="*/ 3835942 h 3835942"/>
                <a:gd name="connsiteX21" fmla="*/ 1113971 w 4510936"/>
                <a:gd name="connsiteY21" fmla="*/ 3835942 h 3835942"/>
                <a:gd name="connsiteX22" fmla="*/ 836413 w 4510936"/>
                <a:gd name="connsiteY22" fmla="*/ 3086585 h 3835942"/>
                <a:gd name="connsiteX23" fmla="*/ 116170 w 4510936"/>
                <a:gd name="connsiteY23" fmla="*/ 2308285 h 3835942"/>
                <a:gd name="connsiteX24" fmla="*/ 118297 w 4510936"/>
                <a:gd name="connsiteY24" fmla="*/ 2287181 h 3835942"/>
                <a:gd name="connsiteX25" fmla="*/ 98842 w 4510936"/>
                <a:gd name="connsiteY25" fmla="*/ 2263602 h 3835942"/>
                <a:gd name="connsiteX26" fmla="*/ 0 w 4510936"/>
                <a:gd name="connsiteY26" fmla="*/ 1940013 h 3835942"/>
                <a:gd name="connsiteX27" fmla="*/ 98842 w 4510936"/>
                <a:gd name="connsiteY27" fmla="*/ 1616424 h 3835942"/>
                <a:gd name="connsiteX28" fmla="*/ 158494 w 4510936"/>
                <a:gd name="connsiteY28" fmla="*/ 1544125 h 3835942"/>
                <a:gd name="connsiteX29" fmla="*/ 138294 w 4510936"/>
                <a:gd name="connsiteY29" fmla="*/ 1479051 h 3835942"/>
                <a:gd name="connsiteX30" fmla="*/ 124645 w 4510936"/>
                <a:gd name="connsiteY30" fmla="*/ 1343654 h 3835942"/>
                <a:gd name="connsiteX31" fmla="*/ 534966 w 4510936"/>
                <a:gd name="connsiteY31" fmla="*/ 724623 h 3835942"/>
                <a:gd name="connsiteX32" fmla="*/ 655270 w 4510936"/>
                <a:gd name="connsiteY32" fmla="*/ 687278 h 3835942"/>
                <a:gd name="connsiteX33" fmla="*/ 663127 w 4510936"/>
                <a:gd name="connsiteY33" fmla="*/ 661967 h 3835942"/>
                <a:gd name="connsiteX34" fmla="*/ 1282159 w 4510936"/>
                <a:gd name="connsiteY34" fmla="*/ 251645 h 3835942"/>
                <a:gd name="connsiteX35" fmla="*/ 1417556 w 4510936"/>
                <a:gd name="connsiteY35" fmla="*/ 265294 h 3835942"/>
                <a:gd name="connsiteX36" fmla="*/ 1421411 w 4510936"/>
                <a:gd name="connsiteY36" fmla="*/ 266491 h 3835942"/>
                <a:gd name="connsiteX37" fmla="*/ 1478933 w 4510936"/>
                <a:gd name="connsiteY37" fmla="*/ 196773 h 3835942"/>
                <a:gd name="connsiteX38" fmla="*/ 1953986 w 4510936"/>
                <a:gd name="connsiteY3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0115 w 4510936"/>
                <a:gd name="connsiteY18" fmla="*/ 3729193 h 3835942"/>
                <a:gd name="connsiteX19" fmla="*/ 1581642 w 4510936"/>
                <a:gd name="connsiteY19" fmla="*/ 3835942 h 3835942"/>
                <a:gd name="connsiteX20" fmla="*/ 1113971 w 4510936"/>
                <a:gd name="connsiteY20" fmla="*/ 3835942 h 3835942"/>
                <a:gd name="connsiteX21" fmla="*/ 836413 w 4510936"/>
                <a:gd name="connsiteY21" fmla="*/ 3086585 h 3835942"/>
                <a:gd name="connsiteX22" fmla="*/ 116170 w 4510936"/>
                <a:gd name="connsiteY22" fmla="*/ 2308285 h 3835942"/>
                <a:gd name="connsiteX23" fmla="*/ 118297 w 4510936"/>
                <a:gd name="connsiteY23" fmla="*/ 2287181 h 3835942"/>
                <a:gd name="connsiteX24" fmla="*/ 98842 w 4510936"/>
                <a:gd name="connsiteY24" fmla="*/ 2263602 h 3835942"/>
                <a:gd name="connsiteX25" fmla="*/ 0 w 4510936"/>
                <a:gd name="connsiteY25" fmla="*/ 1940013 h 3835942"/>
                <a:gd name="connsiteX26" fmla="*/ 98842 w 4510936"/>
                <a:gd name="connsiteY26" fmla="*/ 1616424 h 3835942"/>
                <a:gd name="connsiteX27" fmla="*/ 158494 w 4510936"/>
                <a:gd name="connsiteY27" fmla="*/ 1544125 h 3835942"/>
                <a:gd name="connsiteX28" fmla="*/ 138294 w 4510936"/>
                <a:gd name="connsiteY28" fmla="*/ 1479051 h 3835942"/>
                <a:gd name="connsiteX29" fmla="*/ 124645 w 4510936"/>
                <a:gd name="connsiteY29" fmla="*/ 1343654 h 3835942"/>
                <a:gd name="connsiteX30" fmla="*/ 534966 w 4510936"/>
                <a:gd name="connsiteY30" fmla="*/ 724623 h 3835942"/>
                <a:gd name="connsiteX31" fmla="*/ 655270 w 4510936"/>
                <a:gd name="connsiteY31" fmla="*/ 687278 h 3835942"/>
                <a:gd name="connsiteX32" fmla="*/ 663127 w 4510936"/>
                <a:gd name="connsiteY32" fmla="*/ 661967 h 3835942"/>
                <a:gd name="connsiteX33" fmla="*/ 1282159 w 4510936"/>
                <a:gd name="connsiteY33" fmla="*/ 251645 h 3835942"/>
                <a:gd name="connsiteX34" fmla="*/ 1417556 w 4510936"/>
                <a:gd name="connsiteY34" fmla="*/ 265294 h 3835942"/>
                <a:gd name="connsiteX35" fmla="*/ 1421411 w 4510936"/>
                <a:gd name="connsiteY35" fmla="*/ 266491 h 3835942"/>
                <a:gd name="connsiteX36" fmla="*/ 1478933 w 4510936"/>
                <a:gd name="connsiteY36" fmla="*/ 196773 h 3835942"/>
                <a:gd name="connsiteX37" fmla="*/ 1953986 w 4510936"/>
                <a:gd name="connsiteY3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1642 w 4510936"/>
                <a:gd name="connsiteY18" fmla="*/ 3835942 h 3835942"/>
                <a:gd name="connsiteX19" fmla="*/ 1113971 w 4510936"/>
                <a:gd name="connsiteY19" fmla="*/ 3835942 h 3835942"/>
                <a:gd name="connsiteX20" fmla="*/ 836413 w 4510936"/>
                <a:gd name="connsiteY20" fmla="*/ 3086585 h 3835942"/>
                <a:gd name="connsiteX21" fmla="*/ 116170 w 4510936"/>
                <a:gd name="connsiteY21" fmla="*/ 2308285 h 3835942"/>
                <a:gd name="connsiteX22" fmla="*/ 118297 w 4510936"/>
                <a:gd name="connsiteY22" fmla="*/ 2287181 h 3835942"/>
                <a:gd name="connsiteX23" fmla="*/ 98842 w 4510936"/>
                <a:gd name="connsiteY23" fmla="*/ 2263602 h 3835942"/>
                <a:gd name="connsiteX24" fmla="*/ 0 w 4510936"/>
                <a:gd name="connsiteY24" fmla="*/ 1940013 h 3835942"/>
                <a:gd name="connsiteX25" fmla="*/ 98842 w 4510936"/>
                <a:gd name="connsiteY25" fmla="*/ 1616424 h 3835942"/>
                <a:gd name="connsiteX26" fmla="*/ 158494 w 4510936"/>
                <a:gd name="connsiteY26" fmla="*/ 1544125 h 3835942"/>
                <a:gd name="connsiteX27" fmla="*/ 138294 w 4510936"/>
                <a:gd name="connsiteY27" fmla="*/ 1479051 h 3835942"/>
                <a:gd name="connsiteX28" fmla="*/ 124645 w 4510936"/>
                <a:gd name="connsiteY28" fmla="*/ 1343654 h 3835942"/>
                <a:gd name="connsiteX29" fmla="*/ 534966 w 4510936"/>
                <a:gd name="connsiteY29" fmla="*/ 724623 h 3835942"/>
                <a:gd name="connsiteX30" fmla="*/ 655270 w 4510936"/>
                <a:gd name="connsiteY30" fmla="*/ 687278 h 3835942"/>
                <a:gd name="connsiteX31" fmla="*/ 663127 w 4510936"/>
                <a:gd name="connsiteY31" fmla="*/ 661967 h 3835942"/>
                <a:gd name="connsiteX32" fmla="*/ 1282159 w 4510936"/>
                <a:gd name="connsiteY32" fmla="*/ 251645 h 3835942"/>
                <a:gd name="connsiteX33" fmla="*/ 1417556 w 4510936"/>
                <a:gd name="connsiteY33" fmla="*/ 265294 h 3835942"/>
                <a:gd name="connsiteX34" fmla="*/ 1421411 w 4510936"/>
                <a:gd name="connsiteY34" fmla="*/ 266491 h 3835942"/>
                <a:gd name="connsiteX35" fmla="*/ 1478933 w 4510936"/>
                <a:gd name="connsiteY35" fmla="*/ 196773 h 3835942"/>
                <a:gd name="connsiteX36" fmla="*/ 1953986 w 4510936"/>
                <a:gd name="connsiteY3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81642 w 4510936"/>
                <a:gd name="connsiteY17" fmla="*/ 3835942 h 3835942"/>
                <a:gd name="connsiteX18" fmla="*/ 1113971 w 4510936"/>
                <a:gd name="connsiteY18" fmla="*/ 3835942 h 3835942"/>
                <a:gd name="connsiteX19" fmla="*/ 836413 w 4510936"/>
                <a:gd name="connsiteY19" fmla="*/ 3086585 h 3835942"/>
                <a:gd name="connsiteX20" fmla="*/ 116170 w 4510936"/>
                <a:gd name="connsiteY20" fmla="*/ 2308285 h 3835942"/>
                <a:gd name="connsiteX21" fmla="*/ 118297 w 4510936"/>
                <a:gd name="connsiteY21" fmla="*/ 2287181 h 3835942"/>
                <a:gd name="connsiteX22" fmla="*/ 98842 w 4510936"/>
                <a:gd name="connsiteY22" fmla="*/ 2263602 h 3835942"/>
                <a:gd name="connsiteX23" fmla="*/ 0 w 4510936"/>
                <a:gd name="connsiteY23" fmla="*/ 1940013 h 3835942"/>
                <a:gd name="connsiteX24" fmla="*/ 98842 w 4510936"/>
                <a:gd name="connsiteY24" fmla="*/ 1616424 h 3835942"/>
                <a:gd name="connsiteX25" fmla="*/ 158494 w 4510936"/>
                <a:gd name="connsiteY25" fmla="*/ 1544125 h 3835942"/>
                <a:gd name="connsiteX26" fmla="*/ 138294 w 4510936"/>
                <a:gd name="connsiteY26" fmla="*/ 1479051 h 3835942"/>
                <a:gd name="connsiteX27" fmla="*/ 124645 w 4510936"/>
                <a:gd name="connsiteY27" fmla="*/ 1343654 h 3835942"/>
                <a:gd name="connsiteX28" fmla="*/ 534966 w 4510936"/>
                <a:gd name="connsiteY28" fmla="*/ 724623 h 3835942"/>
                <a:gd name="connsiteX29" fmla="*/ 655270 w 4510936"/>
                <a:gd name="connsiteY29" fmla="*/ 687278 h 3835942"/>
                <a:gd name="connsiteX30" fmla="*/ 663127 w 4510936"/>
                <a:gd name="connsiteY30" fmla="*/ 661967 h 3835942"/>
                <a:gd name="connsiteX31" fmla="*/ 1282159 w 4510936"/>
                <a:gd name="connsiteY31" fmla="*/ 251645 h 3835942"/>
                <a:gd name="connsiteX32" fmla="*/ 1417556 w 4510936"/>
                <a:gd name="connsiteY32" fmla="*/ 265294 h 3835942"/>
                <a:gd name="connsiteX33" fmla="*/ 1421411 w 4510936"/>
                <a:gd name="connsiteY33" fmla="*/ 266491 h 3835942"/>
                <a:gd name="connsiteX34" fmla="*/ 1478933 w 4510936"/>
                <a:gd name="connsiteY34" fmla="*/ 196773 h 3835942"/>
                <a:gd name="connsiteX35" fmla="*/ 1953986 w 4510936"/>
                <a:gd name="connsiteY35" fmla="*/ 0 h 3835942"/>
                <a:gd name="connsiteX0" fmla="*/ 1581642 w 4510936"/>
                <a:gd name="connsiteY0" fmla="*/ 3835942 h 4045762"/>
                <a:gd name="connsiteX1" fmla="*/ 1113971 w 4510936"/>
                <a:gd name="connsiteY1" fmla="*/ 3835942 h 4045762"/>
                <a:gd name="connsiteX2" fmla="*/ 836413 w 4510936"/>
                <a:gd name="connsiteY2" fmla="*/ 3086585 h 4045762"/>
                <a:gd name="connsiteX3" fmla="*/ 116170 w 4510936"/>
                <a:gd name="connsiteY3" fmla="*/ 2308285 h 4045762"/>
                <a:gd name="connsiteX4" fmla="*/ 118297 w 4510936"/>
                <a:gd name="connsiteY4" fmla="*/ 2287181 h 4045762"/>
                <a:gd name="connsiteX5" fmla="*/ 98842 w 4510936"/>
                <a:gd name="connsiteY5" fmla="*/ 2263602 h 4045762"/>
                <a:gd name="connsiteX6" fmla="*/ 0 w 4510936"/>
                <a:gd name="connsiteY6" fmla="*/ 1940013 h 4045762"/>
                <a:gd name="connsiteX7" fmla="*/ 98842 w 4510936"/>
                <a:gd name="connsiteY7" fmla="*/ 1616424 h 4045762"/>
                <a:gd name="connsiteX8" fmla="*/ 158494 w 4510936"/>
                <a:gd name="connsiteY8" fmla="*/ 1544125 h 4045762"/>
                <a:gd name="connsiteX9" fmla="*/ 138294 w 4510936"/>
                <a:gd name="connsiteY9" fmla="*/ 1479051 h 4045762"/>
                <a:gd name="connsiteX10" fmla="*/ 124645 w 4510936"/>
                <a:gd name="connsiteY10" fmla="*/ 1343654 h 4045762"/>
                <a:gd name="connsiteX11" fmla="*/ 534966 w 4510936"/>
                <a:gd name="connsiteY11" fmla="*/ 724623 h 4045762"/>
                <a:gd name="connsiteX12" fmla="*/ 655270 w 4510936"/>
                <a:gd name="connsiteY12" fmla="*/ 687278 h 4045762"/>
                <a:gd name="connsiteX13" fmla="*/ 663127 w 4510936"/>
                <a:gd name="connsiteY13" fmla="*/ 661967 h 4045762"/>
                <a:gd name="connsiteX14" fmla="*/ 1282159 w 4510936"/>
                <a:gd name="connsiteY14" fmla="*/ 251645 h 4045762"/>
                <a:gd name="connsiteX15" fmla="*/ 1417556 w 4510936"/>
                <a:gd name="connsiteY15" fmla="*/ 265294 h 4045762"/>
                <a:gd name="connsiteX16" fmla="*/ 1421411 w 4510936"/>
                <a:gd name="connsiteY16" fmla="*/ 266491 h 4045762"/>
                <a:gd name="connsiteX17" fmla="*/ 1478933 w 4510936"/>
                <a:gd name="connsiteY17" fmla="*/ 196773 h 4045762"/>
                <a:gd name="connsiteX18" fmla="*/ 1953986 w 4510936"/>
                <a:gd name="connsiteY18" fmla="*/ 0 h 4045762"/>
                <a:gd name="connsiteX19" fmla="*/ 2329611 w 4510936"/>
                <a:gd name="connsiteY19" fmla="*/ 114738 h 4045762"/>
                <a:gd name="connsiteX20" fmla="*/ 2418153 w 4510936"/>
                <a:gd name="connsiteY20" fmla="*/ 187791 h 4045762"/>
                <a:gd name="connsiteX21" fmla="*/ 2436328 w 4510936"/>
                <a:gd name="connsiteY21" fmla="*/ 172795 h 4045762"/>
                <a:gd name="connsiteX22" fmla="*/ 2811953 w 4510936"/>
                <a:gd name="connsiteY22" fmla="*/ 58057 h 4045762"/>
                <a:gd name="connsiteX23" fmla="*/ 3430985 w 4510936"/>
                <a:gd name="connsiteY23" fmla="*/ 468379 h 4045762"/>
                <a:gd name="connsiteX24" fmla="*/ 3439052 w 4510936"/>
                <a:gd name="connsiteY24" fmla="*/ 494366 h 4045762"/>
                <a:gd name="connsiteX25" fmla="*/ 3483780 w 4510936"/>
                <a:gd name="connsiteY25" fmla="*/ 489857 h 4045762"/>
                <a:gd name="connsiteX26" fmla="*/ 4155607 w 4510936"/>
                <a:gd name="connsiteY26" fmla="*/ 1161684 h 4045762"/>
                <a:gd name="connsiteX27" fmla="*/ 4153309 w 4510936"/>
                <a:gd name="connsiteY27" fmla="*/ 1184483 h 4045762"/>
                <a:gd name="connsiteX28" fmla="*/ 4214734 w 4510936"/>
                <a:gd name="connsiteY28" fmla="*/ 1217823 h 4045762"/>
                <a:gd name="connsiteX29" fmla="*/ 4510936 w 4510936"/>
                <a:gd name="connsiteY29" fmla="*/ 1774913 h 4045762"/>
                <a:gd name="connsiteX30" fmla="*/ 3839109 w 4510936"/>
                <a:gd name="connsiteY30" fmla="*/ 2446740 h 4045762"/>
                <a:gd name="connsiteX31" fmla="*/ 2763472 w 4510936"/>
                <a:gd name="connsiteY31" fmla="*/ 2548740 h 4045762"/>
                <a:gd name="connsiteX32" fmla="*/ 2130180 w 4510936"/>
                <a:gd name="connsiteY32" fmla="*/ 2990785 h 4045762"/>
                <a:gd name="connsiteX33" fmla="*/ 2009850 w 4510936"/>
                <a:gd name="connsiteY33" fmla="*/ 3835942 h 4045762"/>
                <a:gd name="connsiteX34" fmla="*/ 1789458 w 4510936"/>
                <a:gd name="connsiteY34" fmla="*/ 3835942 h 4045762"/>
                <a:gd name="connsiteX35" fmla="*/ 1791461 w 4510936"/>
                <a:gd name="connsiteY35" fmla="*/ 4045762 h 404576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34" fmla="*/ 1789458 w 4510936"/>
                <a:gd name="connsiteY34" fmla="*/ 3835942 h 383594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10936" h="3835942">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err="1">
                <a:solidFill>
                  <a:srgbClr val="0070C0"/>
                </a:solidFill>
                <a:latin typeface="Calibri" charset="0"/>
                <a:ea typeface="Calibri" charset="0"/>
                <a:cs typeface="Calibri" charset="0"/>
              </a:endParaRPr>
            </a:p>
          </p:txBody>
        </p:sp>
        <p:grpSp>
          <p:nvGrpSpPr>
            <p:cNvPr id="120" name="Group 119">
              <a:extLst>
                <a:ext uri="{FF2B5EF4-FFF2-40B4-BE49-F238E27FC236}">
                  <a16:creationId xmlns:a16="http://schemas.microsoft.com/office/drawing/2014/main" id="{87A8BC3E-7AE6-4325-9DD9-2BEC1AFA922F}"/>
                </a:ext>
              </a:extLst>
            </p:cNvPr>
            <p:cNvGrpSpPr/>
            <p:nvPr/>
          </p:nvGrpSpPr>
          <p:grpSpPr>
            <a:xfrm>
              <a:off x="3558863" y="3838170"/>
              <a:ext cx="2873016" cy="2905512"/>
              <a:chOff x="3440120" y="3859753"/>
              <a:chExt cx="2873016" cy="2905512"/>
            </a:xfrm>
          </p:grpSpPr>
          <p:sp>
            <p:nvSpPr>
              <p:cNvPr id="121" name="Freeform: Shape 120">
                <a:extLst>
                  <a:ext uri="{FF2B5EF4-FFF2-40B4-BE49-F238E27FC236}">
                    <a16:creationId xmlns:a16="http://schemas.microsoft.com/office/drawing/2014/main" id="{BAC023A5-66B7-45CD-99AD-55A238DCCF4A}"/>
                  </a:ext>
                </a:extLst>
              </p:cNvPr>
              <p:cNvSpPr/>
              <p:nvPr/>
            </p:nvSpPr>
            <p:spPr bwMode="auto">
              <a:xfrm>
                <a:off x="3729167" y="3859753"/>
                <a:ext cx="1024256" cy="2905512"/>
              </a:xfrm>
              <a:custGeom>
                <a:avLst/>
                <a:gdLst>
                  <a:gd name="connsiteX0" fmla="*/ 343153 w 511882"/>
                  <a:gd name="connsiteY0" fmla="*/ 1460046 h 1460046"/>
                  <a:gd name="connsiteX1" fmla="*/ 334989 w 511882"/>
                  <a:gd name="connsiteY1" fmla="*/ 1013732 h 1460046"/>
                  <a:gd name="connsiteX2" fmla="*/ 253 w 511882"/>
                  <a:gd name="connsiteY2" fmla="*/ 511628 h 1460046"/>
                  <a:gd name="connsiteX3" fmla="*/ 394861 w 511882"/>
                  <a:gd name="connsiteY3" fmla="*/ 198664 h 1460046"/>
                  <a:gd name="connsiteX4" fmla="*/ 511882 w 511882"/>
                  <a:gd name="connsiteY4" fmla="*/ 0 h 1460046"/>
                  <a:gd name="connsiteX0" fmla="*/ 343139 w 511868"/>
                  <a:gd name="connsiteY0" fmla="*/ 1460046 h 1460046"/>
                  <a:gd name="connsiteX1" fmla="*/ 334975 w 511868"/>
                  <a:gd name="connsiteY1" fmla="*/ 1013732 h 1460046"/>
                  <a:gd name="connsiteX2" fmla="*/ 239 w 511868"/>
                  <a:gd name="connsiteY2" fmla="*/ 511628 h 1460046"/>
                  <a:gd name="connsiteX3" fmla="*/ 394847 w 511868"/>
                  <a:gd name="connsiteY3" fmla="*/ 198664 h 1460046"/>
                  <a:gd name="connsiteX4" fmla="*/ 511868 w 511868"/>
                  <a:gd name="connsiteY4" fmla="*/ 0 h 1460046"/>
                  <a:gd name="connsiteX0" fmla="*/ 346813 w 515542"/>
                  <a:gd name="connsiteY0" fmla="*/ 1460046 h 1460046"/>
                  <a:gd name="connsiteX1" fmla="*/ 338649 w 515542"/>
                  <a:gd name="connsiteY1" fmla="*/ 1013732 h 1460046"/>
                  <a:gd name="connsiteX2" fmla="*/ 3913 w 515542"/>
                  <a:gd name="connsiteY2" fmla="*/ 511628 h 1460046"/>
                  <a:gd name="connsiteX3" fmla="*/ 398521 w 515542"/>
                  <a:gd name="connsiteY3" fmla="*/ 198664 h 1460046"/>
                  <a:gd name="connsiteX4" fmla="*/ 515542 w 515542"/>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698" h="1460046">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00">
                  <a:solidFill>
                    <a:srgbClr val="0070C0"/>
                  </a:solidFill>
                  <a:latin typeface="Calibri" charset="0"/>
                  <a:ea typeface="Calibri" charset="0"/>
                  <a:cs typeface="Calibri" charset="0"/>
                </a:endParaRPr>
              </a:p>
            </p:txBody>
          </p:sp>
          <p:sp>
            <p:nvSpPr>
              <p:cNvPr id="122" name="Freeform: Shape 121">
                <a:extLst>
                  <a:ext uri="{FF2B5EF4-FFF2-40B4-BE49-F238E27FC236}">
                    <a16:creationId xmlns:a16="http://schemas.microsoft.com/office/drawing/2014/main" id="{1B8F9975-83CA-4A92-AD99-29D1C137F781}"/>
                  </a:ext>
                </a:extLst>
              </p:cNvPr>
              <p:cNvSpPr/>
              <p:nvPr/>
            </p:nvSpPr>
            <p:spPr bwMode="auto">
              <a:xfrm>
                <a:off x="4475931" y="4041179"/>
                <a:ext cx="1233358" cy="351610"/>
              </a:xfrm>
              <a:custGeom>
                <a:avLst/>
                <a:gdLst>
                  <a:gd name="connsiteX0" fmla="*/ 640896 w 640896"/>
                  <a:gd name="connsiteY0" fmla="*/ 0 h 180184"/>
                  <a:gd name="connsiteX1" fmla="*/ 336096 w 640896"/>
                  <a:gd name="connsiteY1" fmla="*/ 176892 h 180184"/>
                  <a:gd name="connsiteX2" fmla="*/ 0 w 640896"/>
                  <a:gd name="connsiteY2" fmla="*/ 122464 h 180184"/>
                  <a:gd name="connsiteX0" fmla="*/ 640896 w 640896"/>
                  <a:gd name="connsiteY0" fmla="*/ 0 h 181666"/>
                  <a:gd name="connsiteX1" fmla="*/ 336096 w 640896"/>
                  <a:gd name="connsiteY1" fmla="*/ 176892 h 181666"/>
                  <a:gd name="connsiteX2" fmla="*/ 0 w 640896"/>
                  <a:gd name="connsiteY2" fmla="*/ 122464 h 181666"/>
                  <a:gd name="connsiteX0" fmla="*/ 640896 w 640896"/>
                  <a:gd name="connsiteY0" fmla="*/ 0 h 122464"/>
                  <a:gd name="connsiteX1" fmla="*/ 0 w 640896"/>
                  <a:gd name="connsiteY1" fmla="*/ 122464 h 122464"/>
                  <a:gd name="connsiteX0" fmla="*/ 640896 w 640896"/>
                  <a:gd name="connsiteY0" fmla="*/ 0 h 150251"/>
                  <a:gd name="connsiteX1" fmla="*/ 0 w 640896"/>
                  <a:gd name="connsiteY1" fmla="*/ 122464 h 150251"/>
                  <a:gd name="connsiteX0" fmla="*/ 640896 w 640896"/>
                  <a:gd name="connsiteY0" fmla="*/ 0 h 179415"/>
                  <a:gd name="connsiteX1" fmla="*/ 0 w 640896"/>
                  <a:gd name="connsiteY1" fmla="*/ 122464 h 179415"/>
                  <a:gd name="connsiteX0" fmla="*/ 625928 w 625928"/>
                  <a:gd name="connsiteY0" fmla="*/ 0 h 176687"/>
                  <a:gd name="connsiteX1" fmla="*/ 0 w 625928"/>
                  <a:gd name="connsiteY1" fmla="*/ 118381 h 176687"/>
                  <a:gd name="connsiteX0" fmla="*/ 619774 w 619774"/>
                  <a:gd name="connsiteY0" fmla="*/ 0 h 176687"/>
                  <a:gd name="connsiteX1" fmla="*/ 0 w 619774"/>
                  <a:gd name="connsiteY1" fmla="*/ 118381 h 176687"/>
                </a:gdLst>
                <a:ahLst/>
                <a:cxnLst>
                  <a:cxn ang="0">
                    <a:pos x="connsiteX0" y="connsiteY0"/>
                  </a:cxn>
                  <a:cxn ang="0">
                    <a:pos x="connsiteX1" y="connsiteY1"/>
                  </a:cxn>
                </a:cxnLst>
                <a:rect l="l" t="t" r="r" b="b"/>
                <a:pathLst>
                  <a:path w="619774" h="176687">
                    <a:moveTo>
                      <a:pt x="619774" y="0"/>
                    </a:moveTo>
                    <a:cubicBezTo>
                      <a:pt x="554460" y="204107"/>
                      <a:pt x="205468" y="213631"/>
                      <a:pt x="0" y="118381"/>
                    </a:cubicBez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00">
                  <a:solidFill>
                    <a:srgbClr val="0070C0"/>
                  </a:solidFill>
                  <a:latin typeface="Calibri" charset="0"/>
                  <a:ea typeface="Calibri" charset="0"/>
                  <a:cs typeface="Calibri" charset="0"/>
                </a:endParaRPr>
              </a:p>
            </p:txBody>
          </p:sp>
          <p:sp>
            <p:nvSpPr>
              <p:cNvPr id="123" name="Freeform: Shape 122">
                <a:extLst>
                  <a:ext uri="{FF2B5EF4-FFF2-40B4-BE49-F238E27FC236}">
                    <a16:creationId xmlns:a16="http://schemas.microsoft.com/office/drawing/2014/main" id="{498C2F6B-AE08-4982-9501-3D9DCA7E17AE}"/>
                  </a:ext>
                </a:extLst>
              </p:cNvPr>
              <p:cNvSpPr/>
              <p:nvPr/>
            </p:nvSpPr>
            <p:spPr bwMode="auto">
              <a:xfrm>
                <a:off x="3903160" y="4041179"/>
                <a:ext cx="285801" cy="322233"/>
              </a:xfrm>
              <a:custGeom>
                <a:avLst/>
                <a:gdLst>
                  <a:gd name="connsiteX0" fmla="*/ 0 w 136071"/>
                  <a:gd name="connsiteY0" fmla="*/ 0 h 171450"/>
                  <a:gd name="connsiteX1" fmla="*/ 108857 w 136071"/>
                  <a:gd name="connsiteY1" fmla="*/ 76200 h 171450"/>
                  <a:gd name="connsiteX2" fmla="*/ 136071 w 136071"/>
                  <a:gd name="connsiteY2"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Lst>
                <a:ahLst/>
                <a:cxnLst>
                  <a:cxn ang="0">
                    <a:pos x="connsiteX0" y="connsiteY0"/>
                  </a:cxn>
                  <a:cxn ang="0">
                    <a:pos x="connsiteX1" y="connsiteY1"/>
                  </a:cxn>
                </a:cxnLst>
                <a:rect l="l" t="t" r="r" b="b"/>
                <a:pathLst>
                  <a:path w="136071" h="171450">
                    <a:moveTo>
                      <a:pt x="0" y="0"/>
                    </a:moveTo>
                    <a:cubicBezTo>
                      <a:pt x="90058" y="31810"/>
                      <a:pt x="113388" y="112852"/>
                      <a:pt x="136071" y="171450"/>
                    </a:cubicBez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00">
                  <a:solidFill>
                    <a:srgbClr val="0070C0"/>
                  </a:solidFill>
                  <a:latin typeface="Calibri" charset="0"/>
                  <a:ea typeface="Calibri" charset="0"/>
                  <a:cs typeface="Calibri" charset="0"/>
                </a:endParaRPr>
              </a:p>
            </p:txBody>
          </p:sp>
          <p:sp>
            <p:nvSpPr>
              <p:cNvPr id="124" name="Freeform: Shape 123">
                <a:extLst>
                  <a:ext uri="{FF2B5EF4-FFF2-40B4-BE49-F238E27FC236}">
                    <a16:creationId xmlns:a16="http://schemas.microsoft.com/office/drawing/2014/main" id="{D44583AD-D89A-4AA0-A8B7-94A1F5DA74C7}"/>
                  </a:ext>
                </a:extLst>
              </p:cNvPr>
              <p:cNvSpPr/>
              <p:nvPr/>
            </p:nvSpPr>
            <p:spPr bwMode="auto">
              <a:xfrm>
                <a:off x="3440120" y="4482556"/>
                <a:ext cx="289738" cy="446794"/>
              </a:xfrm>
              <a:custGeom>
                <a:avLst/>
                <a:gdLst>
                  <a:gd name="connsiteX0" fmla="*/ 0 w 145596"/>
                  <a:gd name="connsiteY0" fmla="*/ 0 h 230238"/>
                  <a:gd name="connsiteX1" fmla="*/ 85725 w 145596"/>
                  <a:gd name="connsiteY1" fmla="*/ 201386 h 230238"/>
                  <a:gd name="connsiteX2" fmla="*/ 145596 w 145596"/>
                  <a:gd name="connsiteY2" fmla="*/ 224518 h 23023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Lst>
                <a:ahLst/>
                <a:cxnLst>
                  <a:cxn ang="0">
                    <a:pos x="connsiteX0" y="connsiteY0"/>
                  </a:cxn>
                  <a:cxn ang="0">
                    <a:pos x="connsiteX1" y="connsiteY1"/>
                  </a:cxn>
                </a:cxnLst>
                <a:rect l="l" t="t" r="r" b="b"/>
                <a:pathLst>
                  <a:path w="145596" h="224518">
                    <a:moveTo>
                      <a:pt x="0" y="0"/>
                    </a:moveTo>
                    <a:cubicBezTo>
                      <a:pt x="12976" y="98771"/>
                      <a:pt x="56722" y="206432"/>
                      <a:pt x="145596" y="224518"/>
                    </a:cubicBez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00">
                  <a:solidFill>
                    <a:srgbClr val="0070C0"/>
                  </a:solidFill>
                  <a:latin typeface="Calibri" charset="0"/>
                  <a:ea typeface="Calibri" charset="0"/>
                  <a:cs typeface="Calibri" charset="0"/>
                </a:endParaRPr>
              </a:p>
            </p:txBody>
          </p:sp>
          <p:sp>
            <p:nvSpPr>
              <p:cNvPr id="125" name="Freeform: Shape 124">
                <a:extLst>
                  <a:ext uri="{FF2B5EF4-FFF2-40B4-BE49-F238E27FC236}">
                    <a16:creationId xmlns:a16="http://schemas.microsoft.com/office/drawing/2014/main" id="{2D27276F-3F44-4CF9-BA72-FEC2D862DAD1}"/>
                  </a:ext>
                </a:extLst>
              </p:cNvPr>
              <p:cNvSpPr/>
              <p:nvPr/>
            </p:nvSpPr>
            <p:spPr bwMode="auto">
              <a:xfrm>
                <a:off x="3770503" y="5061350"/>
                <a:ext cx="452182" cy="87336"/>
              </a:xfrm>
              <a:custGeom>
                <a:avLst/>
                <a:gdLst>
                  <a:gd name="connsiteX0" fmla="*/ 0 w 229961"/>
                  <a:gd name="connsiteY0" fmla="*/ 46002 h 46002"/>
                  <a:gd name="connsiteX1" fmla="*/ 111579 w 229961"/>
                  <a:gd name="connsiteY1" fmla="*/ 2459 h 46002"/>
                  <a:gd name="connsiteX2" fmla="*/ 229961 w 229961"/>
                  <a:gd name="connsiteY2" fmla="*/ 9262 h 46002"/>
                  <a:gd name="connsiteX0" fmla="*/ 0 w 227226"/>
                  <a:gd name="connsiteY0" fmla="*/ 46002 h 46002"/>
                  <a:gd name="connsiteX1" fmla="*/ 108844 w 227226"/>
                  <a:gd name="connsiteY1" fmla="*/ 2459 h 46002"/>
                  <a:gd name="connsiteX2" fmla="*/ 227226 w 227226"/>
                  <a:gd name="connsiteY2" fmla="*/ 9262 h 46002"/>
                  <a:gd name="connsiteX0" fmla="*/ 0 w 227226"/>
                  <a:gd name="connsiteY0" fmla="*/ 36740 h 36740"/>
                  <a:gd name="connsiteX1" fmla="*/ 227226 w 227226"/>
                  <a:gd name="connsiteY1" fmla="*/ 0 h 36740"/>
                  <a:gd name="connsiteX0" fmla="*/ 0 w 227226"/>
                  <a:gd name="connsiteY0" fmla="*/ 36740 h 36740"/>
                  <a:gd name="connsiteX1" fmla="*/ 227226 w 227226"/>
                  <a:gd name="connsiteY1" fmla="*/ 0 h 36740"/>
                  <a:gd name="connsiteX0" fmla="*/ 0 w 227226"/>
                  <a:gd name="connsiteY0" fmla="*/ 43887 h 43887"/>
                  <a:gd name="connsiteX1" fmla="*/ 227226 w 227226"/>
                  <a:gd name="connsiteY1" fmla="*/ 7147 h 43887"/>
                </a:gdLst>
                <a:ahLst/>
                <a:cxnLst>
                  <a:cxn ang="0">
                    <a:pos x="connsiteX0" y="connsiteY0"/>
                  </a:cxn>
                  <a:cxn ang="0">
                    <a:pos x="connsiteX1" y="connsiteY1"/>
                  </a:cxn>
                </a:cxnLst>
                <a:rect l="l" t="t" r="r" b="b"/>
                <a:pathLst>
                  <a:path w="227226" h="43887">
                    <a:moveTo>
                      <a:pt x="0" y="43887"/>
                    </a:moveTo>
                    <a:cubicBezTo>
                      <a:pt x="82580" y="4289"/>
                      <a:pt x="148065" y="-10008"/>
                      <a:pt x="227226" y="7147"/>
                    </a:cubicBez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00">
                  <a:solidFill>
                    <a:srgbClr val="0070C0"/>
                  </a:solidFill>
                  <a:latin typeface="Calibri" charset="0"/>
                  <a:ea typeface="Calibri" charset="0"/>
                  <a:cs typeface="Calibri" charset="0"/>
                </a:endParaRPr>
              </a:p>
            </p:txBody>
          </p:sp>
          <p:sp>
            <p:nvSpPr>
              <p:cNvPr id="126" name="Freeform: Shape 125">
                <a:extLst>
                  <a:ext uri="{FF2B5EF4-FFF2-40B4-BE49-F238E27FC236}">
                    <a16:creationId xmlns:a16="http://schemas.microsoft.com/office/drawing/2014/main" id="{1895AF62-D64B-4C03-B500-24BDAF5964FF}"/>
                  </a:ext>
                </a:extLst>
              </p:cNvPr>
              <p:cNvSpPr/>
              <p:nvPr/>
            </p:nvSpPr>
            <p:spPr bwMode="auto">
              <a:xfrm>
                <a:off x="3587852" y="5344832"/>
                <a:ext cx="315308" cy="304679"/>
              </a:xfrm>
              <a:custGeom>
                <a:avLst/>
                <a:gdLst>
                  <a:gd name="connsiteX0" fmla="*/ 0 w 171450"/>
                  <a:gd name="connsiteY0" fmla="*/ 163285 h 163285"/>
                  <a:gd name="connsiteX1" fmla="*/ 137432 w 171450"/>
                  <a:gd name="connsiteY1" fmla="*/ 59871 h 163285"/>
                  <a:gd name="connsiteX2" fmla="*/ 171450 w 171450"/>
                  <a:gd name="connsiteY2" fmla="*/ 0 h 163285"/>
                  <a:gd name="connsiteX0" fmla="*/ 0 w 155969"/>
                  <a:gd name="connsiteY0" fmla="*/ 151135 h 151135"/>
                  <a:gd name="connsiteX1" fmla="*/ 121951 w 155969"/>
                  <a:gd name="connsiteY1" fmla="*/ 59871 h 151135"/>
                  <a:gd name="connsiteX2" fmla="*/ 155969 w 155969"/>
                  <a:gd name="connsiteY2"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Lst>
                <a:ahLst/>
                <a:cxnLst>
                  <a:cxn ang="0">
                    <a:pos x="connsiteX0" y="connsiteY0"/>
                  </a:cxn>
                  <a:cxn ang="0">
                    <a:pos x="connsiteX1" y="connsiteY1"/>
                  </a:cxn>
                </a:cxnLst>
                <a:rect l="l" t="t" r="r" b="b"/>
                <a:pathLst>
                  <a:path w="155969" h="151135">
                    <a:moveTo>
                      <a:pt x="0" y="151135"/>
                    </a:moveTo>
                    <a:cubicBezTo>
                      <a:pt x="67471" y="118307"/>
                      <a:pt x="120134" y="58477"/>
                      <a:pt x="155969" y="0"/>
                    </a:cubicBez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00">
                  <a:solidFill>
                    <a:srgbClr val="0070C0"/>
                  </a:solidFill>
                  <a:latin typeface="Calibri" charset="0"/>
                  <a:ea typeface="Calibri" charset="0"/>
                  <a:cs typeface="Calibri" charset="0"/>
                </a:endParaRPr>
              </a:p>
            </p:txBody>
          </p:sp>
          <p:sp>
            <p:nvSpPr>
              <p:cNvPr id="127" name="Freeform: Shape 126">
                <a:extLst>
                  <a:ext uri="{FF2B5EF4-FFF2-40B4-BE49-F238E27FC236}">
                    <a16:creationId xmlns:a16="http://schemas.microsoft.com/office/drawing/2014/main" id="{FA44E03D-A0A9-4C57-A74D-546655EC3F3E}"/>
                  </a:ext>
                </a:extLst>
              </p:cNvPr>
              <p:cNvSpPr/>
              <p:nvPr/>
            </p:nvSpPr>
            <p:spPr bwMode="auto">
              <a:xfrm>
                <a:off x="4642401" y="4363411"/>
                <a:ext cx="179213" cy="831307"/>
              </a:xfrm>
              <a:custGeom>
                <a:avLst/>
                <a:gdLst>
                  <a:gd name="connsiteX0" fmla="*/ 0 w 100249"/>
                  <a:gd name="connsiteY0" fmla="*/ 421822 h 421822"/>
                  <a:gd name="connsiteX1" fmla="*/ 99332 w 100249"/>
                  <a:gd name="connsiteY1" fmla="*/ 201386 h 421822"/>
                  <a:gd name="connsiteX2" fmla="*/ 48985 w 100249"/>
                  <a:gd name="connsiteY2" fmla="*/ 0 h 421822"/>
                  <a:gd name="connsiteX0" fmla="*/ 0 w 48985"/>
                  <a:gd name="connsiteY0" fmla="*/ 421822 h 421822"/>
                  <a:gd name="connsiteX1" fmla="*/ 48985 w 48985"/>
                  <a:gd name="connsiteY1" fmla="*/ 0 h 421822"/>
                  <a:gd name="connsiteX0" fmla="*/ 0 w 52272"/>
                  <a:gd name="connsiteY0" fmla="*/ 421822 h 421822"/>
                  <a:gd name="connsiteX1" fmla="*/ 48985 w 52272"/>
                  <a:gd name="connsiteY1" fmla="*/ 0 h 421822"/>
                  <a:gd name="connsiteX0" fmla="*/ 0 w 89757"/>
                  <a:gd name="connsiteY0" fmla="*/ 421822 h 421822"/>
                  <a:gd name="connsiteX1" fmla="*/ 48985 w 89757"/>
                  <a:gd name="connsiteY1" fmla="*/ 0 h 421822"/>
                  <a:gd name="connsiteX0" fmla="*/ 0 w 90056"/>
                  <a:gd name="connsiteY0" fmla="*/ 421822 h 421822"/>
                  <a:gd name="connsiteX1" fmla="*/ 48985 w 90056"/>
                  <a:gd name="connsiteY1" fmla="*/ 0 h 421822"/>
                </a:gdLst>
                <a:ahLst/>
                <a:cxnLst>
                  <a:cxn ang="0">
                    <a:pos x="connsiteX0" y="connsiteY0"/>
                  </a:cxn>
                  <a:cxn ang="0">
                    <a:pos x="connsiteX1" y="connsiteY1"/>
                  </a:cxn>
                </a:cxnLst>
                <a:rect l="l" t="t" r="r" b="b"/>
                <a:pathLst>
                  <a:path w="90056" h="421822">
                    <a:moveTo>
                      <a:pt x="0" y="421822"/>
                    </a:moveTo>
                    <a:cubicBezTo>
                      <a:pt x="90175" y="294333"/>
                      <a:pt x="123598" y="206200"/>
                      <a:pt x="48985" y="0"/>
                    </a:cubicBez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00">
                  <a:solidFill>
                    <a:srgbClr val="0070C0"/>
                  </a:solidFill>
                  <a:latin typeface="Calibri" charset="0"/>
                  <a:ea typeface="Calibri" charset="0"/>
                  <a:cs typeface="Calibri" charset="0"/>
                </a:endParaRPr>
              </a:p>
            </p:txBody>
          </p:sp>
          <p:sp>
            <p:nvSpPr>
              <p:cNvPr id="128" name="Freeform: Shape 127">
                <a:extLst>
                  <a:ext uri="{FF2B5EF4-FFF2-40B4-BE49-F238E27FC236}">
                    <a16:creationId xmlns:a16="http://schemas.microsoft.com/office/drawing/2014/main" id="{97002E2F-EE59-4288-97E2-3D19FE134AAE}"/>
                  </a:ext>
                </a:extLst>
              </p:cNvPr>
              <p:cNvSpPr/>
              <p:nvPr/>
            </p:nvSpPr>
            <p:spPr bwMode="auto">
              <a:xfrm>
                <a:off x="4785632" y="4875193"/>
                <a:ext cx="414582" cy="100715"/>
              </a:xfrm>
              <a:custGeom>
                <a:avLst/>
                <a:gdLst>
                  <a:gd name="connsiteX0" fmla="*/ 213632 w 213632"/>
                  <a:gd name="connsiteY0" fmla="*/ 0 h 55831"/>
                  <a:gd name="connsiteX1" fmla="*/ 84364 w 213632"/>
                  <a:gd name="connsiteY1" fmla="*/ 53067 h 55831"/>
                  <a:gd name="connsiteX2" fmla="*/ 0 w 213632"/>
                  <a:gd name="connsiteY2" fmla="*/ 43542 h 55831"/>
                  <a:gd name="connsiteX0" fmla="*/ 213632 w 213632"/>
                  <a:gd name="connsiteY0" fmla="*/ 0 h 43542"/>
                  <a:gd name="connsiteX1" fmla="*/ 0 w 213632"/>
                  <a:gd name="connsiteY1" fmla="*/ 43542 h 43542"/>
                  <a:gd name="connsiteX0" fmla="*/ 213632 w 213632"/>
                  <a:gd name="connsiteY0" fmla="*/ 0 h 48873"/>
                  <a:gd name="connsiteX1" fmla="*/ 0 w 213632"/>
                  <a:gd name="connsiteY1" fmla="*/ 43542 h 48873"/>
                  <a:gd name="connsiteX0" fmla="*/ 213632 w 213632"/>
                  <a:gd name="connsiteY0" fmla="*/ 0 h 51702"/>
                  <a:gd name="connsiteX1" fmla="*/ 0 w 213632"/>
                  <a:gd name="connsiteY1" fmla="*/ 43542 h 51702"/>
                  <a:gd name="connsiteX0" fmla="*/ 213632 w 213632"/>
                  <a:gd name="connsiteY0" fmla="*/ 0 h 50610"/>
                  <a:gd name="connsiteX1" fmla="*/ 0 w 213632"/>
                  <a:gd name="connsiteY1" fmla="*/ 43542 h 50610"/>
                </a:gdLst>
                <a:ahLst/>
                <a:cxnLst>
                  <a:cxn ang="0">
                    <a:pos x="connsiteX0" y="connsiteY0"/>
                  </a:cxn>
                  <a:cxn ang="0">
                    <a:pos x="connsiteX1" y="connsiteY1"/>
                  </a:cxn>
                </a:cxnLst>
                <a:rect l="l" t="t" r="r" b="b"/>
                <a:pathLst>
                  <a:path w="213632" h="50610">
                    <a:moveTo>
                      <a:pt x="213632" y="0"/>
                    </a:moveTo>
                    <a:cubicBezTo>
                      <a:pt x="168195" y="32976"/>
                      <a:pt x="91725" y="65268"/>
                      <a:pt x="0" y="43542"/>
                    </a:cubicBez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00">
                  <a:solidFill>
                    <a:srgbClr val="0070C0"/>
                  </a:solidFill>
                  <a:latin typeface="Calibri" charset="0"/>
                  <a:ea typeface="Calibri" charset="0"/>
                  <a:cs typeface="Calibri" charset="0"/>
                </a:endParaRPr>
              </a:p>
            </p:txBody>
          </p:sp>
          <p:sp>
            <p:nvSpPr>
              <p:cNvPr id="129" name="Freeform: Shape 128">
                <a:extLst>
                  <a:ext uri="{FF2B5EF4-FFF2-40B4-BE49-F238E27FC236}">
                    <a16:creationId xmlns:a16="http://schemas.microsoft.com/office/drawing/2014/main" id="{FA1352B5-C9FD-4627-8E03-85229238F4CA}"/>
                  </a:ext>
                </a:extLst>
              </p:cNvPr>
              <p:cNvSpPr/>
              <p:nvPr/>
            </p:nvSpPr>
            <p:spPr bwMode="auto">
              <a:xfrm>
                <a:off x="5311236" y="4363412"/>
                <a:ext cx="1001900" cy="308046"/>
              </a:xfrm>
              <a:custGeom>
                <a:avLst/>
                <a:gdLst>
                  <a:gd name="connsiteX0" fmla="*/ 503464 w 503464"/>
                  <a:gd name="connsiteY0" fmla="*/ 106135 h 154882"/>
                  <a:gd name="connsiteX1" fmla="*/ 216354 w 503464"/>
                  <a:gd name="connsiteY1" fmla="*/ 149678 h 154882"/>
                  <a:gd name="connsiteX2" fmla="*/ 0 w 503464"/>
                  <a:gd name="connsiteY2" fmla="*/ 0 h 154882"/>
                  <a:gd name="connsiteX0" fmla="*/ 503464 w 503464"/>
                  <a:gd name="connsiteY0" fmla="*/ 106135 h 106135"/>
                  <a:gd name="connsiteX1" fmla="*/ 0 w 503464"/>
                  <a:gd name="connsiteY1" fmla="*/ 0 h 106135"/>
                  <a:gd name="connsiteX0" fmla="*/ 503464 w 503464"/>
                  <a:gd name="connsiteY0" fmla="*/ 106135 h 106135"/>
                  <a:gd name="connsiteX1" fmla="*/ 0 w 503464"/>
                  <a:gd name="connsiteY1" fmla="*/ 0 h 106135"/>
                  <a:gd name="connsiteX0" fmla="*/ 503464 w 503464"/>
                  <a:gd name="connsiteY0" fmla="*/ 106135 h 154796"/>
                  <a:gd name="connsiteX1" fmla="*/ 0 w 503464"/>
                  <a:gd name="connsiteY1" fmla="*/ 0 h 154796"/>
                </a:gdLst>
                <a:ahLst/>
                <a:cxnLst>
                  <a:cxn ang="0">
                    <a:pos x="connsiteX0" y="connsiteY0"/>
                  </a:cxn>
                  <a:cxn ang="0">
                    <a:pos x="connsiteX1" y="connsiteY1"/>
                  </a:cxn>
                </a:cxnLst>
                <a:rect l="l" t="t" r="r" b="b"/>
                <a:pathLst>
                  <a:path w="503464" h="154796">
                    <a:moveTo>
                      <a:pt x="503464" y="106135"/>
                    </a:moveTo>
                    <a:cubicBezTo>
                      <a:pt x="387609" y="195203"/>
                      <a:pt x="72093" y="163243"/>
                      <a:pt x="0" y="0"/>
                    </a:cubicBez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00">
                  <a:solidFill>
                    <a:srgbClr val="0070C0"/>
                  </a:solidFill>
                  <a:latin typeface="Calibri" charset="0"/>
                  <a:ea typeface="Calibri" charset="0"/>
                  <a:cs typeface="Calibri" charset="0"/>
                </a:endParaRPr>
              </a:p>
            </p:txBody>
          </p:sp>
          <p:sp>
            <p:nvSpPr>
              <p:cNvPr id="130" name="Freeform: Shape 129">
                <a:extLst>
                  <a:ext uri="{FF2B5EF4-FFF2-40B4-BE49-F238E27FC236}">
                    <a16:creationId xmlns:a16="http://schemas.microsoft.com/office/drawing/2014/main" id="{97AD86C5-8C6A-4999-B117-EFACC5402637}"/>
                  </a:ext>
                </a:extLst>
              </p:cNvPr>
              <p:cNvSpPr/>
              <p:nvPr/>
            </p:nvSpPr>
            <p:spPr bwMode="auto">
              <a:xfrm>
                <a:off x="5863318" y="4671458"/>
                <a:ext cx="349629" cy="604494"/>
              </a:xfrm>
              <a:custGeom>
                <a:avLst/>
                <a:gdLst>
                  <a:gd name="connsiteX0" fmla="*/ 187779 w 187779"/>
                  <a:gd name="connsiteY0" fmla="*/ 318407 h 318407"/>
                  <a:gd name="connsiteX1" fmla="*/ 99333 w 187779"/>
                  <a:gd name="connsiteY1" fmla="*/ 110218 h 318407"/>
                  <a:gd name="connsiteX2" fmla="*/ 0 w 187779"/>
                  <a:gd name="connsiteY2"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Lst>
                <a:ahLst/>
                <a:cxnLst>
                  <a:cxn ang="0">
                    <a:pos x="connsiteX0" y="connsiteY0"/>
                  </a:cxn>
                  <a:cxn ang="0">
                    <a:pos x="connsiteX1" y="connsiteY1"/>
                  </a:cxn>
                </a:cxnLst>
                <a:rect l="l" t="t" r="r" b="b"/>
                <a:pathLst>
                  <a:path w="187779" h="318407">
                    <a:moveTo>
                      <a:pt x="187779" y="318407"/>
                    </a:moveTo>
                    <a:cubicBezTo>
                      <a:pt x="179997" y="236640"/>
                      <a:pt x="132751" y="105419"/>
                      <a:pt x="0" y="0"/>
                    </a:cubicBez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00">
                  <a:solidFill>
                    <a:srgbClr val="0070C0"/>
                  </a:solidFill>
                  <a:latin typeface="Calibri" charset="0"/>
                  <a:ea typeface="Calibri" charset="0"/>
                  <a:cs typeface="Calibri" charset="0"/>
                </a:endParaRPr>
              </a:p>
            </p:txBody>
          </p:sp>
        </p:grpSp>
      </p:grpSp>
      <p:grpSp>
        <p:nvGrpSpPr>
          <p:cNvPr id="142" name="Group 11">
            <a:extLst>
              <a:ext uri="{FF2B5EF4-FFF2-40B4-BE49-F238E27FC236}">
                <a16:creationId xmlns:a16="http://schemas.microsoft.com/office/drawing/2014/main" id="{66121A1B-FA5A-4833-93D4-9E8B1C8EE94F}"/>
              </a:ext>
            </a:extLst>
          </p:cNvPr>
          <p:cNvGrpSpPr>
            <a:grpSpLocks noChangeAspect="1"/>
          </p:cNvGrpSpPr>
          <p:nvPr/>
        </p:nvGrpSpPr>
        <p:grpSpPr bwMode="auto">
          <a:xfrm>
            <a:off x="3827666" y="2692138"/>
            <a:ext cx="239049" cy="260393"/>
            <a:chOff x="3861" y="4291602"/>
            <a:chExt cx="112" cy="244433"/>
          </a:xfrm>
        </p:grpSpPr>
        <p:sp>
          <p:nvSpPr>
            <p:cNvPr id="143" name="Freeform 12">
              <a:extLst>
                <a:ext uri="{FF2B5EF4-FFF2-40B4-BE49-F238E27FC236}">
                  <a16:creationId xmlns:a16="http://schemas.microsoft.com/office/drawing/2014/main" id="{298E83B2-4D62-48F0-815A-2DCDDEDA26B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defRPr/>
              </a:pPr>
              <a:endParaRPr lang="en-US" sz="1200" kern="0">
                <a:solidFill>
                  <a:srgbClr val="0070C0"/>
                </a:solidFill>
                <a:latin typeface="Calibri" charset="0"/>
                <a:ea typeface="Calibri" charset="0"/>
                <a:cs typeface="Calibri" charset="0"/>
              </a:endParaRPr>
            </a:p>
          </p:txBody>
        </p:sp>
        <p:sp>
          <p:nvSpPr>
            <p:cNvPr id="144" name="Line 13">
              <a:extLst>
                <a:ext uri="{FF2B5EF4-FFF2-40B4-BE49-F238E27FC236}">
                  <a16:creationId xmlns:a16="http://schemas.microsoft.com/office/drawing/2014/main" id="{74052566-D652-4423-B75F-992589759590}"/>
                </a:ext>
              </a:extLst>
            </p:cNvPr>
            <p:cNvSpPr>
              <a:spLocks noChangeShapeType="1"/>
            </p:cNvSpPr>
            <p:nvPr/>
          </p:nvSpPr>
          <p:spPr bwMode="auto">
            <a:xfrm>
              <a:off x="3872" y="4469918"/>
              <a:ext cx="9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200" kern="0">
                <a:solidFill>
                  <a:srgbClr val="0070C0"/>
                </a:solidFill>
                <a:latin typeface="Calibri" charset="0"/>
                <a:ea typeface="Calibri" charset="0"/>
                <a:cs typeface="Calibri" charset="0"/>
              </a:endParaRPr>
            </a:p>
          </p:txBody>
        </p:sp>
        <p:sp>
          <p:nvSpPr>
            <p:cNvPr id="145" name="Line 14">
              <a:extLst>
                <a:ext uri="{FF2B5EF4-FFF2-40B4-BE49-F238E27FC236}">
                  <a16:creationId xmlns:a16="http://schemas.microsoft.com/office/drawing/2014/main" id="{3D68EBEE-C4E9-4C21-B64B-58BD77915D0C}"/>
                </a:ext>
              </a:extLst>
            </p:cNvPr>
            <p:cNvSpPr>
              <a:spLocks noChangeShapeType="1"/>
            </p:cNvSpPr>
            <p:nvPr/>
          </p:nvSpPr>
          <p:spPr bwMode="auto">
            <a:xfrm>
              <a:off x="3923" y="4335680"/>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200" kern="0">
                <a:solidFill>
                  <a:srgbClr val="0070C0"/>
                </a:solidFill>
                <a:latin typeface="Calibri" charset="0"/>
                <a:ea typeface="Calibri" charset="0"/>
                <a:cs typeface="Calibri" charset="0"/>
              </a:endParaRPr>
            </a:p>
          </p:txBody>
        </p:sp>
        <p:sp>
          <p:nvSpPr>
            <p:cNvPr id="146" name="Line 15">
              <a:extLst>
                <a:ext uri="{FF2B5EF4-FFF2-40B4-BE49-F238E27FC236}">
                  <a16:creationId xmlns:a16="http://schemas.microsoft.com/office/drawing/2014/main" id="{29C540D9-1D75-4E17-B77B-318C125DF599}"/>
                </a:ext>
              </a:extLst>
            </p:cNvPr>
            <p:cNvSpPr>
              <a:spLocks noChangeShapeType="1"/>
            </p:cNvSpPr>
            <p:nvPr/>
          </p:nvSpPr>
          <p:spPr bwMode="auto">
            <a:xfrm>
              <a:off x="3923" y="4379758"/>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200" kern="0">
                <a:solidFill>
                  <a:srgbClr val="0070C0"/>
                </a:solidFill>
                <a:latin typeface="Calibri" charset="0"/>
                <a:ea typeface="Calibri" charset="0"/>
                <a:cs typeface="Calibri" charset="0"/>
              </a:endParaRPr>
            </a:p>
          </p:txBody>
        </p:sp>
        <p:sp>
          <p:nvSpPr>
            <p:cNvPr id="147" name="Line 16">
              <a:extLst>
                <a:ext uri="{FF2B5EF4-FFF2-40B4-BE49-F238E27FC236}">
                  <a16:creationId xmlns:a16="http://schemas.microsoft.com/office/drawing/2014/main" id="{C74F7D58-F2AD-486C-9480-A246D153AD77}"/>
                </a:ext>
              </a:extLst>
            </p:cNvPr>
            <p:cNvSpPr>
              <a:spLocks noChangeShapeType="1"/>
            </p:cNvSpPr>
            <p:nvPr/>
          </p:nvSpPr>
          <p:spPr bwMode="auto">
            <a:xfrm>
              <a:off x="3923" y="4425840"/>
              <a:ext cx="28"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200" kern="0">
                <a:solidFill>
                  <a:srgbClr val="0070C0"/>
                </a:solidFill>
                <a:latin typeface="Calibri" charset="0"/>
                <a:ea typeface="Calibri" charset="0"/>
                <a:cs typeface="Calibri" charset="0"/>
              </a:endParaRPr>
            </a:p>
          </p:txBody>
        </p:sp>
        <p:sp>
          <p:nvSpPr>
            <p:cNvPr id="148" name="Line 17">
              <a:extLst>
                <a:ext uri="{FF2B5EF4-FFF2-40B4-BE49-F238E27FC236}">
                  <a16:creationId xmlns:a16="http://schemas.microsoft.com/office/drawing/2014/main" id="{7861374E-276C-4A25-9BF4-A6C73605CD9B}"/>
                </a:ext>
              </a:extLst>
            </p:cNvPr>
            <p:cNvSpPr>
              <a:spLocks noChangeShapeType="1"/>
            </p:cNvSpPr>
            <p:nvPr/>
          </p:nvSpPr>
          <p:spPr bwMode="auto">
            <a:xfrm>
              <a:off x="3883" y="4291602"/>
              <a:ext cx="68"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200" kern="0">
                <a:solidFill>
                  <a:srgbClr val="0070C0"/>
                </a:solidFill>
                <a:latin typeface="Calibri" charset="0"/>
                <a:ea typeface="Calibri" charset="0"/>
                <a:cs typeface="Calibri" charset="0"/>
              </a:endParaRPr>
            </a:p>
          </p:txBody>
        </p:sp>
      </p:grpSp>
      <p:cxnSp>
        <p:nvCxnSpPr>
          <p:cNvPr id="169" name="Straight Connector 168">
            <a:extLst>
              <a:ext uri="{FF2B5EF4-FFF2-40B4-BE49-F238E27FC236}">
                <a16:creationId xmlns:a16="http://schemas.microsoft.com/office/drawing/2014/main" id="{19E2D631-C9A7-44D7-9E3E-D0C022D7C24C}"/>
              </a:ext>
            </a:extLst>
          </p:cNvPr>
          <p:cNvCxnSpPr/>
          <p:nvPr/>
        </p:nvCxnSpPr>
        <p:spPr>
          <a:xfrm>
            <a:off x="972320" y="4388118"/>
            <a:ext cx="9143533" cy="0"/>
          </a:xfrm>
          <a:prstGeom prst="line">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9E2D631-C9A7-44D7-9E3E-D0C022D7C24C}"/>
              </a:ext>
            </a:extLst>
          </p:cNvPr>
          <p:cNvCxnSpPr/>
          <p:nvPr/>
        </p:nvCxnSpPr>
        <p:spPr>
          <a:xfrm>
            <a:off x="972320" y="2060344"/>
            <a:ext cx="9143533" cy="0"/>
          </a:xfrm>
          <a:prstGeom prst="line">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3" name="Right Bracket 172"/>
          <p:cNvSpPr/>
          <p:nvPr/>
        </p:nvSpPr>
        <p:spPr>
          <a:xfrm rot="-5400000">
            <a:off x="6876732" y="-668249"/>
            <a:ext cx="52610" cy="6454259"/>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sz="1200">
              <a:solidFill>
                <a:srgbClr val="0070C0"/>
              </a:solidFill>
              <a:latin typeface="Calibri" charset="0"/>
              <a:ea typeface="Calibri" charset="0"/>
              <a:cs typeface="Calibri" charset="0"/>
            </a:endParaRPr>
          </a:p>
        </p:txBody>
      </p:sp>
    </p:spTree>
    <p:extLst>
      <p:ext uri="{BB962C8B-B14F-4D97-AF65-F5344CB8AC3E}">
        <p14:creationId xmlns:p14="http://schemas.microsoft.com/office/powerpoint/2010/main" val="181224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6">
            <a:extLst>
              <a:ext uri="{FF2B5EF4-FFF2-40B4-BE49-F238E27FC236}">
                <a16:creationId xmlns:a16="http://schemas.microsoft.com/office/drawing/2014/main" id="{9A3D0CE2-91FF-49B3-A5D8-181E900D75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8">
            <a:extLst>
              <a:ext uri="{FF2B5EF4-FFF2-40B4-BE49-F238E27FC236}">
                <a16:creationId xmlns:a16="http://schemas.microsoft.com/office/drawing/2014/main" id="{58AEBD96-C315-4F53-9D9E-0E20E993EB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10">
            <a:extLst>
              <a:ext uri="{FF2B5EF4-FFF2-40B4-BE49-F238E27FC236}">
                <a16:creationId xmlns:a16="http://schemas.microsoft.com/office/drawing/2014/main" id="{78916AAA-66F6-4DFA-88ED-7E27CF6B8DA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2" name="Group 12">
            <a:extLst>
              <a:ext uri="{FF2B5EF4-FFF2-40B4-BE49-F238E27FC236}">
                <a16:creationId xmlns:a16="http://schemas.microsoft.com/office/drawing/2014/main" id="{A137D43F-BAD6-47F1-AA65-AEEA38A2FF30}"/>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4" name="Oval 13">
              <a:extLst>
                <a:ext uri="{FF2B5EF4-FFF2-40B4-BE49-F238E27FC236}">
                  <a16:creationId xmlns:a16="http://schemas.microsoft.com/office/drawing/2014/main" id="{D512C9B2-6B22-4211-A940-FCD7C2CD0BEA}"/>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85F7DB84-CDE7-46F8-90DD-9D048A7D52D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33" name="Rectangle 16">
            <a:extLst>
              <a:ext uri="{FF2B5EF4-FFF2-40B4-BE49-F238E27FC236}">
                <a16:creationId xmlns:a16="http://schemas.microsoft.com/office/drawing/2014/main" id="{C3D25154-9EF7-4C33-9AAC-7B3BE089FE0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Rectangle 18">
            <a:extLst>
              <a:ext uri="{FF2B5EF4-FFF2-40B4-BE49-F238E27FC236}">
                <a16:creationId xmlns:a16="http://schemas.microsoft.com/office/drawing/2014/main" id="{1604E8C0-C927-4C06-A96A-BF3323BA76D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95831"/>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20">
            <a:extLst>
              <a:ext uri="{FF2B5EF4-FFF2-40B4-BE49-F238E27FC236}">
                <a16:creationId xmlns:a16="http://schemas.microsoft.com/office/drawing/2014/main" id="{95C67F70-EAFE-425C-8422-591620A96D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5590" y="5111496"/>
            <a:ext cx="1080904" cy="1080902"/>
          </a:xfrm>
          <a:prstGeom prst="ellipse">
            <a:avLst/>
          </a:prstGeom>
          <a:blipFill dpi="0" rotWithShape="1">
            <a:blip r:embed="rId4">
              <a:duotone>
                <a:schemeClr val="accent1">
                  <a:shade val="45000"/>
                  <a:satMod val="135000"/>
                </a:schemeClr>
                <a:prstClr val="white"/>
              </a:duotone>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6" name="Oval 22">
            <a:extLst>
              <a:ext uri="{FF2B5EF4-FFF2-40B4-BE49-F238E27FC236}">
                <a16:creationId xmlns:a16="http://schemas.microsoft.com/office/drawing/2014/main" id="{D47FA16B-C217-4D91-84EA-5B0846BDDA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53681" y="5219586"/>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8D06317B-1CB5-F641-90C4-DD4F8B12743D}"/>
              </a:ext>
            </a:extLst>
          </p:cNvPr>
          <p:cNvSpPr>
            <a:spLocks noGrp="1"/>
          </p:cNvSpPr>
          <p:nvPr>
            <p:ph type="title"/>
          </p:nvPr>
        </p:nvSpPr>
        <p:spPr>
          <a:xfrm>
            <a:off x="1051560" y="643468"/>
            <a:ext cx="9966960" cy="3592432"/>
          </a:xfr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a:bodyPr>
          <a:lstStyle/>
          <a:p>
            <a:pPr>
              <a:lnSpc>
                <a:spcPct val="80000"/>
              </a:lnSpc>
            </a:pPr>
            <a:r>
              <a:rPr lang="en-US" sz="8900">
                <a:blipFill dpi="0" rotWithShape="1">
                  <a:blip r:embed="rId4">
                    <a:extLst/>
                  </a:blip>
                  <a:srcRect/>
                  <a:tile tx="6350" ty="-127000" sx="65000" sy="64000" flip="none" algn="tl"/>
                </a:blipFill>
                <a:latin typeface="+mj-lt"/>
                <a:ea typeface="+mj-ea"/>
                <a:cs typeface="+mj-cs"/>
              </a:rPr>
              <a:t>Data Science Workloads - Compute + Storage </a:t>
            </a:r>
          </a:p>
        </p:txBody>
      </p:sp>
    </p:spTree>
    <p:extLst>
      <p:ext uri="{BB962C8B-B14F-4D97-AF65-F5344CB8AC3E}">
        <p14:creationId xmlns:p14="http://schemas.microsoft.com/office/powerpoint/2010/main" val="2213494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54EBA-2E90-5148-98E0-D9A952DB88BE}"/>
              </a:ext>
            </a:extLst>
          </p:cNvPr>
          <p:cNvSpPr>
            <a:spLocks noGrp="1"/>
          </p:cNvSpPr>
          <p:nvPr>
            <p:ph type="title"/>
          </p:nvPr>
        </p:nvSpPr>
        <p:spPr>
          <a:xfrm>
            <a:off x="383822" y="258856"/>
            <a:ext cx="10566400" cy="791012"/>
          </a:xfrm>
        </p:spPr>
        <p:txBody>
          <a:bodyPr>
            <a:normAutofit/>
          </a:bodyPr>
          <a:lstStyle/>
          <a:p>
            <a:pPr algn="ctr"/>
            <a:r>
              <a:rPr lang="en-US" sz="4400" dirty="0">
                <a:latin typeface="Calibri" panose="020F0502020204030204" pitchFamily="34" charset="0"/>
              </a:rPr>
              <a:t>Spark Cluster</a:t>
            </a:r>
          </a:p>
        </p:txBody>
      </p:sp>
      <p:pic>
        <p:nvPicPr>
          <p:cNvPr id="4" name="Content Placeholder 3">
            <a:extLst>
              <a:ext uri="{FF2B5EF4-FFF2-40B4-BE49-F238E27FC236}">
                <a16:creationId xmlns:a16="http://schemas.microsoft.com/office/drawing/2014/main" id="{B47FBDA4-3A07-F54A-AB25-736085567B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6711" y="1577973"/>
            <a:ext cx="6890887" cy="4532724"/>
          </a:xfrm>
          <a:prstGeom prst="rect">
            <a:avLst/>
          </a:prstGeom>
        </p:spPr>
      </p:pic>
      <p:sp>
        <p:nvSpPr>
          <p:cNvPr id="5" name="Rectangle 4">
            <a:extLst>
              <a:ext uri="{FF2B5EF4-FFF2-40B4-BE49-F238E27FC236}">
                <a16:creationId xmlns:a16="http://schemas.microsoft.com/office/drawing/2014/main" id="{E771717F-6265-5441-A720-6F2863CCEFB5}"/>
              </a:ext>
            </a:extLst>
          </p:cNvPr>
          <p:cNvSpPr/>
          <p:nvPr/>
        </p:nvSpPr>
        <p:spPr>
          <a:xfrm>
            <a:off x="7590798" y="1577973"/>
            <a:ext cx="4137284" cy="1938992"/>
          </a:xfrm>
          <a:prstGeom prst="rect">
            <a:avLst/>
          </a:prstGeom>
        </p:spPr>
        <p:txBody>
          <a:bodyPr wrap="square">
            <a:spAutoFit/>
          </a:bodyPr>
          <a:lstStyle/>
          <a:p>
            <a:pPr marL="349724" lvl="1" indent="-349724" defTabSz="932597">
              <a:buFont typeface="Arial" panose="020B0604020202020204" pitchFamily="34" charset="0"/>
              <a:buChar char="•"/>
            </a:pPr>
            <a:r>
              <a:rPr lang="en-US" sz="2400" dirty="0">
                <a:solidFill>
                  <a:srgbClr val="000000">
                    <a:lumMod val="75000"/>
                    <a:lumOff val="25000"/>
                  </a:srgbClr>
                </a:solidFill>
                <a:latin typeface="Calibri" panose="020F0502020204030204" pitchFamily="34" charset="0"/>
                <a:cs typeface="ＭＳ Ｐゴシック" charset="0"/>
              </a:rPr>
              <a:t>What is Spark?</a:t>
            </a:r>
          </a:p>
          <a:p>
            <a:pPr marL="816022" lvl="2" indent="-349724" defTabSz="932597">
              <a:buFont typeface="Arial" panose="020B0604020202020204" pitchFamily="34" charset="0"/>
              <a:buChar char="•"/>
            </a:pPr>
            <a:r>
              <a:rPr lang="en-US" sz="2400" kern="0" dirty="0">
                <a:solidFill>
                  <a:srgbClr val="000000">
                    <a:lumMod val="75000"/>
                    <a:lumOff val="25000"/>
                  </a:srgbClr>
                </a:solidFill>
                <a:latin typeface="Calibri" panose="020F0502020204030204" pitchFamily="34" charset="0"/>
              </a:rPr>
              <a:t>An unified, open source, parallel, data processing framework for Big Data Analytics</a:t>
            </a:r>
            <a:endParaRPr lang="en-US" sz="2400" dirty="0">
              <a:solidFill>
                <a:srgbClr val="000000">
                  <a:lumMod val="75000"/>
                  <a:lumOff val="25000"/>
                </a:srgbClr>
              </a:solidFill>
              <a:latin typeface="Calibri" panose="020F0502020204030204" pitchFamily="34" charset="0"/>
              <a:cs typeface="ＭＳ Ｐゴシック" charset="0"/>
            </a:endParaRPr>
          </a:p>
        </p:txBody>
      </p:sp>
    </p:spTree>
    <p:extLst>
      <p:ext uri="{BB962C8B-B14F-4D97-AF65-F5344CB8AC3E}">
        <p14:creationId xmlns:p14="http://schemas.microsoft.com/office/powerpoint/2010/main" val="280420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rot="10800000" flipV="1">
            <a:off x="866" y="971"/>
            <a:ext cx="12190271" cy="1394241"/>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4704" b="1">
              <a:solidFill>
                <a:srgbClr val="FFFFFF"/>
              </a:solidFill>
              <a:latin typeface="Segoe UI Light"/>
              <a:ea typeface="Segoe UI" pitchFamily="34" charset="0"/>
              <a:cs typeface="Segoe UI" pitchFamily="34" charset="0"/>
            </a:endParaRPr>
          </a:p>
        </p:txBody>
      </p:sp>
      <p:sp>
        <p:nvSpPr>
          <p:cNvPr id="5" name="Title 7"/>
          <p:cNvSpPr>
            <a:spLocks noGrp="1"/>
          </p:cNvSpPr>
          <p:nvPr>
            <p:ph type="title"/>
          </p:nvPr>
        </p:nvSpPr>
        <p:spPr>
          <a:xfrm>
            <a:off x="866" y="-11724"/>
            <a:ext cx="12190269" cy="1406936"/>
          </a:xfrm>
        </p:spPr>
        <p:txBody>
          <a:bodyPr>
            <a:noAutofit/>
          </a:bodyPr>
          <a:lstStyle/>
          <a:p>
            <a:pPr algn="ctr"/>
            <a:br>
              <a:rPr lang="en-US" sz="4400" b="1" dirty="0">
                <a:solidFill>
                  <a:srgbClr val="FFFFFF"/>
                </a:solidFill>
                <a:latin typeface="Calibri" panose="020F0502020204030204" pitchFamily="34" charset="0"/>
                <a:ea typeface="Segoe UI" pitchFamily="34" charset="0"/>
              </a:rPr>
            </a:br>
            <a:r>
              <a:rPr lang="en-US" sz="4400" b="1" dirty="0">
                <a:solidFill>
                  <a:srgbClr val="FFFFFF"/>
                </a:solidFill>
                <a:latin typeface="Calibri" panose="020F0502020204030204" pitchFamily="34" charset="0"/>
                <a:ea typeface="Segoe UI" pitchFamily="34" charset="0"/>
              </a:rPr>
              <a:t>R Server</a:t>
            </a:r>
            <a:br>
              <a:rPr lang="en-US" sz="4400" b="1" dirty="0">
                <a:solidFill>
                  <a:srgbClr val="FFFFFF"/>
                </a:solidFill>
                <a:latin typeface="Calibri" panose="020F0502020204030204" pitchFamily="34" charset="0"/>
                <a:ea typeface="Segoe UI" pitchFamily="34" charset="0"/>
              </a:rPr>
            </a:br>
            <a:endParaRPr lang="en-US" sz="4400" b="1" dirty="0">
              <a:solidFill>
                <a:schemeClr val="bg1"/>
              </a:solidFill>
              <a:latin typeface="Calibri" panose="020F0502020204030204" pitchFamily="34" charset="0"/>
            </a:endParaRPr>
          </a:p>
        </p:txBody>
      </p:sp>
      <p:grpSp>
        <p:nvGrpSpPr>
          <p:cNvPr id="6" name="Group 5"/>
          <p:cNvGrpSpPr/>
          <p:nvPr/>
        </p:nvGrpSpPr>
        <p:grpSpPr>
          <a:xfrm>
            <a:off x="552927" y="2094192"/>
            <a:ext cx="10886856" cy="4228077"/>
            <a:chOff x="421511" y="1533067"/>
            <a:chExt cx="10888400" cy="4228677"/>
          </a:xfrm>
        </p:grpSpPr>
        <p:grpSp>
          <p:nvGrpSpPr>
            <p:cNvPr id="7" name="Group 6"/>
            <p:cNvGrpSpPr/>
            <p:nvPr/>
          </p:nvGrpSpPr>
          <p:grpSpPr>
            <a:xfrm>
              <a:off x="574477" y="1545843"/>
              <a:ext cx="4713923" cy="3770656"/>
              <a:chOff x="1196911" y="1091941"/>
              <a:chExt cx="3536445" cy="2758588"/>
            </a:xfrm>
            <a:solidFill>
              <a:schemeClr val="bg1"/>
            </a:solidFill>
          </p:grpSpPr>
          <p:sp>
            <p:nvSpPr>
              <p:cNvPr id="44" name="Cube 43"/>
              <p:cNvSpPr/>
              <p:nvPr/>
            </p:nvSpPr>
            <p:spPr>
              <a:xfrm>
                <a:off x="1898341" y="1091941"/>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214">
                  <a:defRPr/>
                </a:pPr>
                <a:endParaRPr lang="en-US" sz="1866" b="1" kern="0">
                  <a:solidFill>
                    <a:srgbClr val="FFFFFF">
                      <a:alpha val="99000"/>
                    </a:srgbClr>
                  </a:solidFill>
                  <a:latin typeface="Segoe UI"/>
                </a:endParaRPr>
              </a:p>
            </p:txBody>
          </p:sp>
          <p:sp>
            <p:nvSpPr>
              <p:cNvPr id="45" name="Cube 44"/>
              <p:cNvSpPr/>
              <p:nvPr/>
            </p:nvSpPr>
            <p:spPr>
              <a:xfrm>
                <a:off x="1717358" y="1285892"/>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214">
                  <a:defRPr/>
                </a:pPr>
                <a:endParaRPr lang="en-US" sz="1866" b="1" kern="0">
                  <a:solidFill>
                    <a:srgbClr val="FFFFFF">
                      <a:alpha val="99000"/>
                    </a:srgbClr>
                  </a:solidFill>
                  <a:latin typeface="Segoe UI"/>
                </a:endParaRPr>
              </a:p>
            </p:txBody>
          </p:sp>
          <p:sp>
            <p:nvSpPr>
              <p:cNvPr id="46" name="Cube 45"/>
              <p:cNvSpPr/>
              <p:nvPr/>
            </p:nvSpPr>
            <p:spPr>
              <a:xfrm>
                <a:off x="1540208" y="1479843"/>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214">
                  <a:defRPr/>
                </a:pPr>
                <a:endParaRPr lang="en-US" sz="1866" b="1" kern="0">
                  <a:solidFill>
                    <a:srgbClr val="FFFFFF">
                      <a:alpha val="99000"/>
                    </a:srgbClr>
                  </a:solidFill>
                  <a:latin typeface="Segoe UI"/>
                </a:endParaRPr>
              </a:p>
            </p:txBody>
          </p:sp>
          <p:sp>
            <p:nvSpPr>
              <p:cNvPr id="47" name="Cube 46"/>
              <p:cNvSpPr/>
              <p:nvPr/>
            </p:nvSpPr>
            <p:spPr>
              <a:xfrm>
                <a:off x="1373517" y="1664269"/>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214">
                  <a:defRPr/>
                </a:pPr>
                <a:endParaRPr lang="en-US" sz="1866" b="1" kern="0">
                  <a:solidFill>
                    <a:srgbClr val="FFFFFF">
                      <a:alpha val="99000"/>
                    </a:srgbClr>
                  </a:solidFill>
                  <a:latin typeface="Segoe UI"/>
                </a:endParaRPr>
              </a:p>
            </p:txBody>
          </p:sp>
          <p:sp>
            <p:nvSpPr>
              <p:cNvPr id="48" name="Cube 47"/>
              <p:cNvSpPr/>
              <p:nvPr/>
            </p:nvSpPr>
            <p:spPr>
              <a:xfrm>
                <a:off x="1196911" y="1867746"/>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214">
                  <a:defRPr/>
                </a:pPr>
                <a:endParaRPr lang="en-US" sz="1866" b="1" kern="0">
                  <a:solidFill>
                    <a:srgbClr val="FFFFFF">
                      <a:alpha val="99000"/>
                    </a:srgbClr>
                  </a:solidFill>
                  <a:latin typeface="Segoe UI"/>
                </a:endParaRPr>
              </a:p>
            </p:txBody>
          </p:sp>
        </p:grpSp>
        <p:sp>
          <p:nvSpPr>
            <p:cNvPr id="8" name="Rectangle 67"/>
            <p:cNvSpPr>
              <a:spLocks noChangeArrowheads="1"/>
            </p:cNvSpPr>
            <p:nvPr/>
          </p:nvSpPr>
          <p:spPr bwMode="auto">
            <a:xfrm>
              <a:off x="684722" y="3059538"/>
              <a:ext cx="3022940" cy="4000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21852" tIns="60925" rIns="121852" bIns="60925">
              <a:spAutoFit/>
            </a:bodyPr>
            <a:lstStyle/>
            <a:p>
              <a:pPr algn="ctr" defTabSz="896214">
                <a:lnSpc>
                  <a:spcPct val="90000"/>
                </a:lnSpc>
                <a:spcBef>
                  <a:spcPts val="800"/>
                </a:spcBef>
                <a:spcAft>
                  <a:spcPts val="400"/>
                </a:spcAft>
                <a:buClr>
                  <a:srgbClr val="F15D22"/>
                </a:buClr>
              </a:pPr>
              <a:r>
                <a:rPr lang="en-US" sz="1961" kern="0">
                  <a:solidFill>
                    <a:sysClr val="windowText" lastClr="000000"/>
                  </a:solidFill>
                  <a:latin typeface="Segoe UI"/>
                </a:rPr>
                <a:t>R Server portfolio</a:t>
              </a:r>
              <a:endParaRPr lang="en-US" sz="1370" kern="0">
                <a:solidFill>
                  <a:sysClr val="windowText" lastClr="000000"/>
                </a:solidFill>
                <a:latin typeface="Segoe UI"/>
              </a:endParaRPr>
            </a:p>
          </p:txBody>
        </p:sp>
        <p:grpSp>
          <p:nvGrpSpPr>
            <p:cNvPr id="9" name="Group 8"/>
            <p:cNvGrpSpPr/>
            <p:nvPr/>
          </p:nvGrpSpPr>
          <p:grpSpPr>
            <a:xfrm>
              <a:off x="5156750" y="1533067"/>
              <a:ext cx="6153159" cy="782269"/>
              <a:chOff x="5460871" y="1596764"/>
              <a:chExt cx="6276545" cy="797955"/>
            </a:xfrm>
          </p:grpSpPr>
          <p:sp>
            <p:nvSpPr>
              <p:cNvPr id="40" name="Rectangle 67"/>
              <p:cNvSpPr>
                <a:spLocks noChangeArrowheads="1"/>
              </p:cNvSpPr>
              <p:nvPr/>
            </p:nvSpPr>
            <p:spPr bwMode="auto">
              <a:xfrm>
                <a:off x="5969752" y="1775948"/>
                <a:ext cx="2408883" cy="408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852" tIns="60925" rIns="121852" bIns="60925">
                <a:spAutoFit/>
              </a:bodyPr>
              <a:lstStyle/>
              <a:p>
                <a:pPr defTabSz="896214">
                  <a:lnSpc>
                    <a:spcPct val="90000"/>
                  </a:lnSpc>
                  <a:spcBef>
                    <a:spcPts val="800"/>
                  </a:spcBef>
                  <a:spcAft>
                    <a:spcPts val="400"/>
                  </a:spcAft>
                  <a:buClr>
                    <a:srgbClr val="F15D22"/>
                  </a:buClr>
                </a:pPr>
                <a:r>
                  <a:rPr lang="en-US" sz="1961" kern="0">
                    <a:solidFill>
                      <a:sysClr val="windowText" lastClr="000000"/>
                    </a:solidFill>
                    <a:latin typeface="Segoe UI"/>
                  </a:rPr>
                  <a:t>Cloud</a:t>
                </a:r>
                <a:endParaRPr lang="en-US" sz="1370" kern="0">
                  <a:solidFill>
                    <a:sysClr val="windowText" lastClr="000000"/>
                  </a:solidFill>
                  <a:latin typeface="Segoe UI"/>
                </a:endParaRPr>
              </a:p>
            </p:txBody>
          </p:sp>
          <p:cxnSp>
            <p:nvCxnSpPr>
              <p:cNvPr id="41" name="Straight Connector 40"/>
              <p:cNvCxnSpPr/>
              <p:nvPr/>
            </p:nvCxnSpPr>
            <p:spPr>
              <a:xfrm>
                <a:off x="5460871" y="1979967"/>
                <a:ext cx="485138"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42" name="Pentagon 41"/>
              <p:cNvSpPr/>
              <p:nvPr/>
            </p:nvSpPr>
            <p:spPr bwMode="auto">
              <a:xfrm flipH="1">
                <a:off x="9016733" y="1596764"/>
                <a:ext cx="2720683" cy="797955"/>
              </a:xfrm>
              <a:prstGeom prst="homePlate">
                <a:avLst>
                  <a:gd name="adj" fmla="val 14402"/>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0" rIns="0" bIns="0" numCol="1" spcCol="0" rtlCol="0" fromWordArt="0" anchor="ctr" anchorCtr="0" forceAA="0" compatLnSpc="1">
                <a:prstTxWarp prst="textNoShape">
                  <a:avLst/>
                </a:prstTxWarp>
                <a:noAutofit/>
              </a:bodyPr>
              <a:lstStyle/>
              <a:p>
                <a:pPr marL="280067" indent="-280067" defTabSz="913927" fontAlgn="base">
                  <a:lnSpc>
                    <a:spcPct val="90000"/>
                  </a:lnSpc>
                  <a:spcBef>
                    <a:spcPct val="0"/>
                  </a:spcBef>
                  <a:spcAft>
                    <a:spcPct val="0"/>
                  </a:spcAft>
                  <a:buFont typeface="Arial" panose="020B0604020202020204" pitchFamily="34" charset="0"/>
                  <a:buChar char="•"/>
                </a:pPr>
                <a:r>
                  <a:rPr lang="en-US" sz="1567" kern="0">
                    <a:gradFill>
                      <a:gsLst>
                        <a:gs pos="0">
                          <a:srgbClr val="FFFFFF"/>
                        </a:gs>
                        <a:gs pos="100000">
                          <a:srgbClr val="FFFFFF"/>
                        </a:gs>
                      </a:gsLst>
                      <a:lin ang="5400000" scaled="0"/>
                    </a:gradFill>
                    <a:latin typeface="Segoe UI"/>
                    <a:ea typeface="Segoe UI" pitchFamily="34" charset="0"/>
                    <a:cs typeface="Segoe UI" pitchFamily="34" charset="0"/>
                  </a:rPr>
                  <a:t>Windows</a:t>
                </a:r>
              </a:p>
              <a:p>
                <a:pPr marL="280067" indent="-280067" defTabSz="913927" fontAlgn="base">
                  <a:lnSpc>
                    <a:spcPct val="90000"/>
                  </a:lnSpc>
                  <a:spcBef>
                    <a:spcPct val="0"/>
                  </a:spcBef>
                  <a:spcAft>
                    <a:spcPct val="0"/>
                  </a:spcAft>
                  <a:buFont typeface="Arial" panose="020B0604020202020204" pitchFamily="34" charset="0"/>
                  <a:buChar char="•"/>
                </a:pPr>
                <a:r>
                  <a:rPr lang="en-US" sz="1567" kern="0">
                    <a:gradFill>
                      <a:gsLst>
                        <a:gs pos="0">
                          <a:srgbClr val="FFFFFF"/>
                        </a:gs>
                        <a:gs pos="100000">
                          <a:srgbClr val="FFFFFF"/>
                        </a:gs>
                      </a:gsLst>
                      <a:lin ang="5400000" scaled="0"/>
                    </a:gradFill>
                    <a:latin typeface="Segoe UI"/>
                    <a:ea typeface="Segoe UI" pitchFamily="34" charset="0"/>
                    <a:cs typeface="Segoe UI" pitchFamily="34" charset="0"/>
                  </a:rPr>
                  <a:t>Linux</a:t>
                </a:r>
              </a:p>
              <a:p>
                <a:pPr marL="280067" indent="-280067" defTabSz="913927" fontAlgn="base">
                  <a:lnSpc>
                    <a:spcPct val="90000"/>
                  </a:lnSpc>
                  <a:spcBef>
                    <a:spcPct val="0"/>
                  </a:spcBef>
                  <a:spcAft>
                    <a:spcPct val="0"/>
                  </a:spcAft>
                  <a:buFont typeface="Arial" panose="020B0604020202020204" pitchFamily="34" charset="0"/>
                  <a:buChar char="•"/>
                </a:pPr>
                <a:r>
                  <a:rPr lang="en-US" sz="1567" kern="0">
                    <a:gradFill>
                      <a:gsLst>
                        <a:gs pos="0">
                          <a:srgbClr val="FFFFFF"/>
                        </a:gs>
                        <a:gs pos="100000">
                          <a:srgbClr val="FFFFFF"/>
                        </a:gs>
                      </a:gsLst>
                      <a:lin ang="5400000" scaled="0"/>
                    </a:gradFill>
                    <a:latin typeface="Segoe UI"/>
                    <a:ea typeface="Segoe UI" pitchFamily="34" charset="0"/>
                    <a:cs typeface="Segoe UI" pitchFamily="34" charset="0"/>
                  </a:rPr>
                  <a:t>HDInsight</a:t>
                </a:r>
              </a:p>
            </p:txBody>
          </p:sp>
          <p:cxnSp>
            <p:nvCxnSpPr>
              <p:cNvPr id="43" name="Straight Connector 42"/>
              <p:cNvCxnSpPr/>
              <p:nvPr/>
            </p:nvCxnSpPr>
            <p:spPr>
              <a:xfrm>
                <a:off x="6891454" y="1979967"/>
                <a:ext cx="2125279"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4478244" y="3974022"/>
              <a:ext cx="6831666" cy="579418"/>
              <a:chOff x="4768759" y="4086665"/>
              <a:chExt cx="6968655" cy="591037"/>
            </a:xfrm>
          </p:grpSpPr>
          <p:sp>
            <p:nvSpPr>
              <p:cNvPr id="36" name="Pentagon 35"/>
              <p:cNvSpPr/>
              <p:nvPr/>
            </p:nvSpPr>
            <p:spPr bwMode="auto">
              <a:xfrm flipH="1">
                <a:off x="9016731" y="4086665"/>
                <a:ext cx="2720683" cy="591037"/>
              </a:xfrm>
              <a:prstGeom prst="homePlate">
                <a:avLst>
                  <a:gd name="adj" fmla="val 20266"/>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0" rIns="0" bIns="0" numCol="1" spcCol="0" rtlCol="0" fromWordArt="0" anchor="ctr" anchorCtr="0" forceAA="0" compatLnSpc="1">
                <a:prstTxWarp prst="textNoShape">
                  <a:avLst/>
                </a:prstTxWarp>
                <a:noAutofit/>
              </a:bodyPr>
              <a:lstStyle/>
              <a:p>
                <a:pPr marL="280067" indent="-280067" defTabSz="913927" fontAlgn="base">
                  <a:lnSpc>
                    <a:spcPct val="90000"/>
                  </a:lnSpc>
                  <a:spcBef>
                    <a:spcPct val="0"/>
                  </a:spcBef>
                  <a:spcAft>
                    <a:spcPct val="0"/>
                  </a:spcAft>
                  <a:buFont typeface="Arial" panose="020B0604020202020204" pitchFamily="34" charset="0"/>
                  <a:buChar char="•"/>
                </a:pPr>
                <a:r>
                  <a:rPr lang="en-US" sz="1567" kern="0">
                    <a:gradFill>
                      <a:gsLst>
                        <a:gs pos="0">
                          <a:srgbClr val="FFFFFF"/>
                        </a:gs>
                        <a:gs pos="100000">
                          <a:srgbClr val="FFFFFF"/>
                        </a:gs>
                      </a:gsLst>
                      <a:lin ang="5400000" scaled="0"/>
                    </a:gradFill>
                    <a:latin typeface="Segoe UI"/>
                    <a:ea typeface="Segoe UI" pitchFamily="34" charset="0"/>
                    <a:cs typeface="Segoe UI" pitchFamily="34" charset="0"/>
                  </a:rPr>
                  <a:t>SQL Server 2016 EE</a:t>
                </a:r>
              </a:p>
              <a:p>
                <a:pPr marL="280067" indent="-280067" defTabSz="913927" fontAlgn="base">
                  <a:lnSpc>
                    <a:spcPct val="90000"/>
                  </a:lnSpc>
                  <a:spcBef>
                    <a:spcPct val="0"/>
                  </a:spcBef>
                  <a:spcAft>
                    <a:spcPct val="0"/>
                  </a:spcAft>
                  <a:buFont typeface="Arial" panose="020B0604020202020204" pitchFamily="34" charset="0"/>
                  <a:buChar char="•"/>
                </a:pPr>
                <a:r>
                  <a:rPr lang="en-US" sz="1567" kern="0">
                    <a:gradFill>
                      <a:gsLst>
                        <a:gs pos="0">
                          <a:srgbClr val="FFFFFF"/>
                        </a:gs>
                        <a:gs pos="100000">
                          <a:srgbClr val="FFFFFF"/>
                        </a:gs>
                      </a:gsLst>
                      <a:lin ang="5400000" scaled="0"/>
                    </a:gradFill>
                    <a:latin typeface="Segoe UI"/>
                    <a:ea typeface="Segoe UI" pitchFamily="34" charset="0"/>
                    <a:cs typeface="Segoe UI" pitchFamily="34" charset="0"/>
                  </a:rPr>
                  <a:t>SQL Server 2016 SE</a:t>
                </a:r>
              </a:p>
            </p:txBody>
          </p:sp>
          <p:cxnSp>
            <p:nvCxnSpPr>
              <p:cNvPr id="37" name="Straight Connector 36"/>
              <p:cNvCxnSpPr/>
              <p:nvPr/>
            </p:nvCxnSpPr>
            <p:spPr>
              <a:xfrm>
                <a:off x="4768759" y="4427115"/>
                <a:ext cx="1177250"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38" name="Rectangle 67"/>
              <p:cNvSpPr>
                <a:spLocks noChangeArrowheads="1"/>
              </p:cNvSpPr>
              <p:nvPr/>
            </p:nvSpPr>
            <p:spPr bwMode="auto">
              <a:xfrm>
                <a:off x="5987178" y="4223096"/>
                <a:ext cx="1204442" cy="408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21852" tIns="60925" rIns="121852" bIns="60925">
                <a:spAutoFit/>
              </a:bodyPr>
              <a:lstStyle/>
              <a:p>
                <a:pPr defTabSz="896214">
                  <a:lnSpc>
                    <a:spcPct val="90000"/>
                  </a:lnSpc>
                  <a:spcBef>
                    <a:spcPts val="800"/>
                  </a:spcBef>
                  <a:spcAft>
                    <a:spcPts val="400"/>
                  </a:spcAft>
                  <a:buClr>
                    <a:srgbClr val="F15D22"/>
                  </a:buClr>
                </a:pPr>
                <a:r>
                  <a:rPr lang="en-US" sz="1961" kern="0">
                    <a:solidFill>
                      <a:sysClr val="windowText" lastClr="000000"/>
                    </a:solidFill>
                    <a:latin typeface="Segoe UI"/>
                  </a:rPr>
                  <a:t>RDBMS</a:t>
                </a:r>
                <a:endParaRPr lang="en-US" sz="1370" kern="0">
                  <a:solidFill>
                    <a:sysClr val="windowText" lastClr="000000"/>
                  </a:solidFill>
                  <a:latin typeface="Segoe UI"/>
                </a:endParaRPr>
              </a:p>
            </p:txBody>
          </p:sp>
          <p:cxnSp>
            <p:nvCxnSpPr>
              <p:cNvPr id="39" name="Straight Connector 38"/>
              <p:cNvCxnSpPr>
                <a:endCxn id="36" idx="3"/>
              </p:cNvCxnSpPr>
              <p:nvPr/>
            </p:nvCxnSpPr>
            <p:spPr>
              <a:xfrm flipV="1">
                <a:off x="7081024" y="4382184"/>
                <a:ext cx="1935707" cy="6852"/>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4230722" y="4653690"/>
              <a:ext cx="7079186" cy="662809"/>
              <a:chOff x="4516275" y="4690752"/>
              <a:chExt cx="7221139" cy="676100"/>
            </a:xfrm>
          </p:grpSpPr>
          <p:sp>
            <p:nvSpPr>
              <p:cNvPr id="32" name="Pentagon 31"/>
              <p:cNvSpPr/>
              <p:nvPr/>
            </p:nvSpPr>
            <p:spPr bwMode="auto">
              <a:xfrm flipH="1">
                <a:off x="9016731" y="4690752"/>
                <a:ext cx="2720683" cy="676100"/>
              </a:xfrm>
              <a:prstGeom prst="homePlate">
                <a:avLst>
                  <a:gd name="adj" fmla="val 20266"/>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0" rIns="0" bIns="0" numCol="1" spcCol="0" rtlCol="0" fromWordArt="0" anchor="ctr" anchorCtr="0" forceAA="0" compatLnSpc="1">
                <a:prstTxWarp prst="textNoShape">
                  <a:avLst/>
                </a:prstTxWarp>
                <a:noAutofit/>
              </a:bodyPr>
              <a:lstStyle/>
              <a:p>
                <a:pPr marL="280067" indent="-280067" defTabSz="913927" fontAlgn="base">
                  <a:lnSpc>
                    <a:spcPct val="90000"/>
                  </a:lnSpc>
                  <a:spcBef>
                    <a:spcPct val="0"/>
                  </a:spcBef>
                  <a:spcAft>
                    <a:spcPct val="0"/>
                  </a:spcAft>
                  <a:buFont typeface="Arial" panose="020B0604020202020204" pitchFamily="34" charset="0"/>
                  <a:buChar char="•"/>
                </a:pPr>
                <a:r>
                  <a:rPr lang="en-US" sz="1567" kern="0">
                    <a:gradFill>
                      <a:gsLst>
                        <a:gs pos="0">
                          <a:srgbClr val="FFFFFF"/>
                        </a:gs>
                        <a:gs pos="100000">
                          <a:srgbClr val="FFFFFF"/>
                        </a:gs>
                      </a:gsLst>
                      <a:lin ang="5400000" scaled="0"/>
                    </a:gradFill>
                    <a:latin typeface="Segoe UI"/>
                    <a:ea typeface="Segoe UI" pitchFamily="34" charset="0"/>
                    <a:cs typeface="Segoe UI" pitchFamily="34" charset="0"/>
                  </a:rPr>
                  <a:t>Windows</a:t>
                </a:r>
              </a:p>
              <a:p>
                <a:pPr marL="280067" indent="-280067" defTabSz="913927" fontAlgn="base">
                  <a:lnSpc>
                    <a:spcPct val="90000"/>
                  </a:lnSpc>
                  <a:spcBef>
                    <a:spcPct val="0"/>
                  </a:spcBef>
                  <a:spcAft>
                    <a:spcPct val="0"/>
                  </a:spcAft>
                  <a:buFont typeface="Arial" panose="020B0604020202020204" pitchFamily="34" charset="0"/>
                  <a:buChar char="•"/>
                </a:pPr>
                <a:r>
                  <a:rPr lang="en-US" sz="1567" kern="0">
                    <a:gradFill>
                      <a:gsLst>
                        <a:gs pos="0">
                          <a:srgbClr val="FFFFFF"/>
                        </a:gs>
                        <a:gs pos="100000">
                          <a:srgbClr val="FFFFFF"/>
                        </a:gs>
                      </a:gsLst>
                      <a:lin ang="5400000" scaled="0"/>
                    </a:gradFill>
                    <a:latin typeface="Segoe UI"/>
                    <a:ea typeface="Segoe UI" pitchFamily="34" charset="0"/>
                    <a:cs typeface="Segoe UI" pitchFamily="34" charset="0"/>
                  </a:rPr>
                  <a:t>Linux (Ubuntu, SUSE, </a:t>
                </a:r>
                <a:r>
                  <a:rPr lang="en-US" sz="1567" kern="0" err="1">
                    <a:gradFill>
                      <a:gsLst>
                        <a:gs pos="0">
                          <a:srgbClr val="FFFFFF"/>
                        </a:gs>
                        <a:gs pos="100000">
                          <a:srgbClr val="FFFFFF"/>
                        </a:gs>
                      </a:gsLst>
                      <a:lin ang="5400000" scaled="0"/>
                    </a:gradFill>
                    <a:latin typeface="Segoe UI"/>
                    <a:ea typeface="Segoe UI" pitchFamily="34" charset="0"/>
                    <a:cs typeface="Segoe UI" pitchFamily="34" charset="0"/>
                  </a:rPr>
                  <a:t>RedHat</a:t>
                </a:r>
                <a:r>
                  <a:rPr lang="en-US" sz="1567" kern="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33" name="Rectangle 125"/>
              <p:cNvSpPr>
                <a:spLocks noChangeArrowheads="1"/>
              </p:cNvSpPr>
              <p:nvPr/>
            </p:nvSpPr>
            <p:spPr bwMode="auto">
              <a:xfrm>
                <a:off x="5987178" y="4782251"/>
                <a:ext cx="3341355" cy="4080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852" tIns="60925" rIns="121852" bIns="60925">
                <a:spAutoFit/>
              </a:bodyPr>
              <a:lstStyle/>
              <a:p>
                <a:pPr defTabSz="896214">
                  <a:lnSpc>
                    <a:spcPct val="90000"/>
                  </a:lnSpc>
                  <a:spcBef>
                    <a:spcPts val="800"/>
                  </a:spcBef>
                  <a:spcAft>
                    <a:spcPts val="400"/>
                  </a:spcAft>
                  <a:buClr>
                    <a:srgbClr val="F15D22"/>
                  </a:buClr>
                </a:pPr>
                <a:r>
                  <a:rPr lang="en-US" sz="1961" kern="0">
                    <a:solidFill>
                      <a:sysClr val="windowText" lastClr="000000"/>
                    </a:solidFill>
                    <a:latin typeface="Segoe UI"/>
                  </a:rPr>
                  <a:t>Desktops &amp;</a:t>
                </a:r>
                <a:r>
                  <a:rPr lang="en-US" sz="1370" kern="0">
                    <a:solidFill>
                      <a:sysClr val="windowText" lastClr="000000"/>
                    </a:solidFill>
                    <a:latin typeface="Segoe UI"/>
                  </a:rPr>
                  <a:t> </a:t>
                </a:r>
                <a:r>
                  <a:rPr lang="en-US" sz="1961" kern="0">
                    <a:solidFill>
                      <a:sysClr val="windowText" lastClr="000000"/>
                    </a:solidFill>
                    <a:latin typeface="Segoe UI"/>
                  </a:rPr>
                  <a:t>Servers</a:t>
                </a:r>
              </a:p>
            </p:txBody>
          </p:sp>
          <p:cxnSp>
            <p:nvCxnSpPr>
              <p:cNvPr id="34" name="Straight Connector 33"/>
              <p:cNvCxnSpPr/>
              <p:nvPr/>
            </p:nvCxnSpPr>
            <p:spPr>
              <a:xfrm flipV="1">
                <a:off x="4516275" y="4981105"/>
                <a:ext cx="1470903" cy="10332"/>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8396062" y="4985641"/>
                <a:ext cx="620669" cy="126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930580" y="2449983"/>
              <a:ext cx="6379331" cy="806589"/>
              <a:chOff x="5230166" y="2482291"/>
              <a:chExt cx="6507250" cy="806589"/>
            </a:xfrm>
          </p:grpSpPr>
          <p:cxnSp>
            <p:nvCxnSpPr>
              <p:cNvPr id="28" name="Straight Connector 27"/>
              <p:cNvCxnSpPr/>
              <p:nvPr/>
            </p:nvCxnSpPr>
            <p:spPr>
              <a:xfrm>
                <a:off x="5230166" y="2896429"/>
                <a:ext cx="715842"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9" name="Rectangle 158"/>
              <p:cNvSpPr>
                <a:spLocks noChangeArrowheads="1"/>
              </p:cNvSpPr>
              <p:nvPr/>
            </p:nvSpPr>
            <p:spPr bwMode="auto">
              <a:xfrm>
                <a:off x="5987178" y="2692411"/>
                <a:ext cx="2408884" cy="394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852" tIns="60925" rIns="121852" bIns="60925">
                <a:spAutoFit/>
              </a:bodyPr>
              <a:lstStyle/>
              <a:p>
                <a:pPr defTabSz="896214">
                  <a:lnSpc>
                    <a:spcPct val="90000"/>
                  </a:lnSpc>
                  <a:spcBef>
                    <a:spcPts val="800"/>
                  </a:spcBef>
                  <a:spcAft>
                    <a:spcPts val="400"/>
                  </a:spcAft>
                  <a:buClr>
                    <a:srgbClr val="F15D22"/>
                  </a:buClr>
                </a:pPr>
                <a:r>
                  <a:rPr lang="en-US" sz="1960" kern="0">
                    <a:solidFill>
                      <a:sysClr val="windowText" lastClr="000000"/>
                    </a:solidFill>
                    <a:latin typeface="Segoe UI"/>
                  </a:rPr>
                  <a:t>Hadoop &amp; Spark </a:t>
                </a:r>
              </a:p>
            </p:txBody>
          </p:sp>
          <p:sp>
            <p:nvSpPr>
              <p:cNvPr id="30" name="Pentagon 29"/>
              <p:cNvSpPr/>
              <p:nvPr/>
            </p:nvSpPr>
            <p:spPr bwMode="auto">
              <a:xfrm flipH="1">
                <a:off x="9016733" y="2482291"/>
                <a:ext cx="2720683" cy="806589"/>
              </a:xfrm>
              <a:prstGeom prst="homePlate">
                <a:avLst>
                  <a:gd name="adj" fmla="val 14402"/>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0" rIns="0" bIns="0" numCol="1" spcCol="0" rtlCol="0" fromWordArt="0" anchor="ctr" anchorCtr="0" forceAA="0" compatLnSpc="1">
                <a:prstTxWarp prst="textNoShape">
                  <a:avLst/>
                </a:prstTxWarp>
                <a:noAutofit/>
              </a:bodyPr>
              <a:lstStyle/>
              <a:p>
                <a:pPr marL="280067" indent="-280067" defTabSz="913927" fontAlgn="base">
                  <a:lnSpc>
                    <a:spcPct val="90000"/>
                  </a:lnSpc>
                  <a:spcBef>
                    <a:spcPct val="0"/>
                  </a:spcBef>
                  <a:spcAft>
                    <a:spcPct val="0"/>
                  </a:spcAft>
                  <a:buFont typeface="Arial" panose="020B0604020202020204" pitchFamily="34" charset="0"/>
                  <a:buChar char="•"/>
                </a:pPr>
                <a:r>
                  <a:rPr lang="en-US" sz="1567" kern="0">
                    <a:gradFill>
                      <a:gsLst>
                        <a:gs pos="0">
                          <a:srgbClr val="FFFFFF"/>
                        </a:gs>
                        <a:gs pos="100000">
                          <a:srgbClr val="FFFFFF"/>
                        </a:gs>
                      </a:gsLst>
                      <a:lin ang="5400000" scaled="0"/>
                    </a:gradFill>
                    <a:latin typeface="Segoe UI"/>
                    <a:ea typeface="Segoe UI" pitchFamily="34" charset="0"/>
                    <a:cs typeface="Segoe UI" pitchFamily="34" charset="0"/>
                  </a:rPr>
                  <a:t>Hortonworks</a:t>
                </a:r>
              </a:p>
              <a:p>
                <a:pPr marL="280067" indent="-280067" defTabSz="913927" fontAlgn="base">
                  <a:lnSpc>
                    <a:spcPct val="90000"/>
                  </a:lnSpc>
                  <a:spcBef>
                    <a:spcPct val="0"/>
                  </a:spcBef>
                  <a:spcAft>
                    <a:spcPct val="0"/>
                  </a:spcAft>
                  <a:buFont typeface="Arial" panose="020B0604020202020204" pitchFamily="34" charset="0"/>
                  <a:buChar char="•"/>
                </a:pPr>
                <a:r>
                  <a:rPr lang="en-US" sz="1567" kern="0">
                    <a:gradFill>
                      <a:gsLst>
                        <a:gs pos="0">
                          <a:srgbClr val="FFFFFF"/>
                        </a:gs>
                        <a:gs pos="100000">
                          <a:srgbClr val="FFFFFF"/>
                        </a:gs>
                      </a:gsLst>
                      <a:lin ang="5400000" scaled="0"/>
                    </a:gradFill>
                    <a:latin typeface="Segoe UI"/>
                    <a:ea typeface="Segoe UI" pitchFamily="34" charset="0"/>
                    <a:cs typeface="Segoe UI" pitchFamily="34" charset="0"/>
                  </a:rPr>
                  <a:t>Cloudera</a:t>
                </a:r>
              </a:p>
              <a:p>
                <a:pPr marL="280067" indent="-280067" defTabSz="913927" fontAlgn="base">
                  <a:lnSpc>
                    <a:spcPct val="90000"/>
                  </a:lnSpc>
                  <a:spcBef>
                    <a:spcPct val="0"/>
                  </a:spcBef>
                  <a:spcAft>
                    <a:spcPct val="0"/>
                  </a:spcAft>
                  <a:buFont typeface="Arial" panose="020B0604020202020204" pitchFamily="34" charset="0"/>
                  <a:buChar char="•"/>
                </a:pPr>
                <a:r>
                  <a:rPr lang="en-US" sz="1567" kern="0">
                    <a:gradFill>
                      <a:gsLst>
                        <a:gs pos="0">
                          <a:srgbClr val="FFFFFF"/>
                        </a:gs>
                        <a:gs pos="100000">
                          <a:srgbClr val="FFFFFF"/>
                        </a:gs>
                      </a:gsLst>
                      <a:lin ang="5400000" scaled="0"/>
                    </a:gradFill>
                    <a:latin typeface="Segoe UI"/>
                    <a:ea typeface="Segoe UI" pitchFamily="34" charset="0"/>
                    <a:cs typeface="Segoe UI" pitchFamily="34" charset="0"/>
                  </a:rPr>
                  <a:t>MapR</a:t>
                </a:r>
              </a:p>
            </p:txBody>
          </p:sp>
          <p:cxnSp>
            <p:nvCxnSpPr>
              <p:cNvPr id="31" name="Straight Connector 30"/>
              <p:cNvCxnSpPr>
                <a:cxnSpLocks/>
                <a:endCxn id="30" idx="3"/>
              </p:cNvCxnSpPr>
              <p:nvPr/>
            </p:nvCxnSpPr>
            <p:spPr>
              <a:xfrm flipV="1">
                <a:off x="8195593" y="2885586"/>
                <a:ext cx="821140" cy="10843"/>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4680281" y="3291653"/>
              <a:ext cx="6629626" cy="579436"/>
              <a:chOff x="4974849" y="3334755"/>
              <a:chExt cx="6762566" cy="591037"/>
            </a:xfrm>
          </p:grpSpPr>
          <p:cxnSp>
            <p:nvCxnSpPr>
              <p:cNvPr id="24" name="Straight Connector 23"/>
              <p:cNvCxnSpPr/>
              <p:nvPr/>
            </p:nvCxnSpPr>
            <p:spPr>
              <a:xfrm>
                <a:off x="4974849" y="3625943"/>
                <a:ext cx="994903" cy="8661"/>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5" name="Rectangle 153"/>
              <p:cNvSpPr>
                <a:spLocks noChangeArrowheads="1"/>
              </p:cNvSpPr>
              <p:nvPr/>
            </p:nvSpPr>
            <p:spPr bwMode="auto">
              <a:xfrm>
                <a:off x="5987178" y="3426254"/>
                <a:ext cx="2408884" cy="408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852" tIns="60925" rIns="121852" bIns="60925">
                <a:spAutoFit/>
              </a:bodyPr>
              <a:lstStyle/>
              <a:p>
                <a:pPr defTabSz="896214">
                  <a:lnSpc>
                    <a:spcPct val="90000"/>
                  </a:lnSpc>
                  <a:spcBef>
                    <a:spcPts val="800"/>
                  </a:spcBef>
                  <a:spcAft>
                    <a:spcPts val="400"/>
                  </a:spcAft>
                  <a:buClr>
                    <a:srgbClr val="F15D22"/>
                  </a:buClr>
                </a:pPr>
                <a:r>
                  <a:rPr lang="en-US" sz="1961" kern="0">
                    <a:solidFill>
                      <a:sysClr val="windowText" lastClr="000000"/>
                    </a:solidFill>
                    <a:latin typeface="Segoe UI"/>
                  </a:rPr>
                  <a:t>EDW</a:t>
                </a:r>
              </a:p>
            </p:txBody>
          </p:sp>
          <p:sp>
            <p:nvSpPr>
              <p:cNvPr id="26" name="Pentagon 25"/>
              <p:cNvSpPr/>
              <p:nvPr/>
            </p:nvSpPr>
            <p:spPr bwMode="auto">
              <a:xfrm flipH="1">
                <a:off x="9016732" y="3334755"/>
                <a:ext cx="2720683" cy="591037"/>
              </a:xfrm>
              <a:prstGeom prst="homePlate">
                <a:avLst>
                  <a:gd name="adj" fmla="val 19814"/>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0" rIns="0" bIns="0" numCol="1" spcCol="0" rtlCol="0" fromWordArt="0" anchor="ctr" anchorCtr="0" forceAA="0" compatLnSpc="1">
                <a:prstTxWarp prst="textNoShape">
                  <a:avLst/>
                </a:prstTxWarp>
                <a:noAutofit/>
              </a:bodyPr>
              <a:lstStyle/>
              <a:p>
                <a:pPr marL="280067" indent="-280067" defTabSz="913927" fontAlgn="base">
                  <a:lnSpc>
                    <a:spcPct val="90000"/>
                  </a:lnSpc>
                  <a:spcBef>
                    <a:spcPct val="0"/>
                  </a:spcBef>
                  <a:spcAft>
                    <a:spcPct val="0"/>
                  </a:spcAft>
                  <a:buFont typeface="Arial" panose="020B0604020202020204" pitchFamily="34" charset="0"/>
                  <a:buChar char="•"/>
                </a:pPr>
                <a:r>
                  <a:rPr lang="en-US" sz="1567" kern="0">
                    <a:gradFill>
                      <a:gsLst>
                        <a:gs pos="0">
                          <a:srgbClr val="FFFFFF"/>
                        </a:gs>
                        <a:gs pos="100000">
                          <a:srgbClr val="FFFFFF"/>
                        </a:gs>
                      </a:gsLst>
                      <a:lin ang="5400000" scaled="0"/>
                    </a:gradFill>
                    <a:latin typeface="Segoe UI"/>
                    <a:ea typeface="Segoe UI" pitchFamily="34" charset="0"/>
                    <a:cs typeface="Segoe UI" pitchFamily="34" charset="0"/>
                  </a:rPr>
                  <a:t>SQL Server 2016</a:t>
                </a:r>
              </a:p>
              <a:p>
                <a:pPr marL="280067" indent="-280067" defTabSz="913927" fontAlgn="base">
                  <a:lnSpc>
                    <a:spcPct val="90000"/>
                  </a:lnSpc>
                  <a:spcBef>
                    <a:spcPct val="0"/>
                  </a:spcBef>
                  <a:spcAft>
                    <a:spcPct val="0"/>
                  </a:spcAft>
                  <a:buFont typeface="Arial" panose="020B0604020202020204" pitchFamily="34" charset="0"/>
                  <a:buChar char="•"/>
                </a:pPr>
                <a:r>
                  <a:rPr lang="en-US" sz="1567" kern="0">
                    <a:gradFill>
                      <a:gsLst>
                        <a:gs pos="0">
                          <a:srgbClr val="FFFFFF"/>
                        </a:gs>
                        <a:gs pos="100000">
                          <a:srgbClr val="FFFFFF"/>
                        </a:gs>
                      </a:gsLst>
                      <a:lin ang="5400000" scaled="0"/>
                    </a:gradFill>
                    <a:latin typeface="Segoe UI"/>
                    <a:ea typeface="Segoe UI" pitchFamily="34" charset="0"/>
                    <a:cs typeface="Segoe UI" pitchFamily="34" charset="0"/>
                  </a:rPr>
                  <a:t>Teradata Database</a:t>
                </a:r>
              </a:p>
            </p:txBody>
          </p:sp>
          <p:cxnSp>
            <p:nvCxnSpPr>
              <p:cNvPr id="27" name="Straight Connector 26"/>
              <p:cNvCxnSpPr/>
              <p:nvPr/>
            </p:nvCxnSpPr>
            <p:spPr>
              <a:xfrm flipV="1">
                <a:off x="6822265" y="3624853"/>
                <a:ext cx="2194468" cy="25225"/>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4" name="Group 84"/>
            <p:cNvGrpSpPr>
              <a:grpSpLocks/>
            </p:cNvGrpSpPr>
            <p:nvPr/>
          </p:nvGrpSpPr>
          <p:grpSpPr bwMode="auto">
            <a:xfrm>
              <a:off x="421511" y="3027786"/>
              <a:ext cx="3758132" cy="2733958"/>
              <a:chOff x="3015597" y="1913085"/>
              <a:chExt cx="2818850" cy="2051553"/>
            </a:xfrm>
          </p:grpSpPr>
          <p:sp>
            <p:nvSpPr>
              <p:cNvPr id="15" name="Cube 14"/>
              <p:cNvSpPr/>
              <p:nvPr/>
            </p:nvSpPr>
            <p:spPr>
              <a:xfrm>
                <a:off x="3015597" y="2300996"/>
                <a:ext cx="457200" cy="1663642"/>
              </a:xfrm>
              <a:prstGeom prst="cub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214">
                  <a:defRPr/>
                </a:pPr>
                <a:r>
                  <a:rPr lang="en-US" sz="1866" kern="0">
                    <a:solidFill>
                      <a:srgbClr val="FFFFFF">
                        <a:alpha val="99000"/>
                      </a:srgbClr>
                    </a:solidFill>
                    <a:latin typeface="Segoe UI"/>
                  </a:rPr>
                  <a:t>R+CRAN</a:t>
                </a:r>
              </a:p>
            </p:txBody>
          </p:sp>
          <p:sp>
            <p:nvSpPr>
              <p:cNvPr id="16" name="Cube 15"/>
              <p:cNvSpPr/>
              <p:nvPr/>
            </p:nvSpPr>
            <p:spPr>
              <a:xfrm>
                <a:off x="3415655" y="2300996"/>
                <a:ext cx="457200" cy="1663642"/>
              </a:xfrm>
              <a:prstGeom prst="cub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defTabSz="896214">
                  <a:defRPr/>
                </a:pPr>
                <a:r>
                  <a:rPr lang="en-US" sz="1866" kern="0">
                    <a:solidFill>
                      <a:srgbClr val="FFFFFF">
                        <a:alpha val="99000"/>
                      </a:srgbClr>
                    </a:solidFill>
                    <a:latin typeface="Segoe UI"/>
                  </a:rPr>
                  <a:t>Microsoft R Open</a:t>
                </a:r>
              </a:p>
            </p:txBody>
          </p:sp>
          <p:sp>
            <p:nvSpPr>
              <p:cNvPr id="17" name="Cube 16"/>
              <p:cNvSpPr/>
              <p:nvPr/>
            </p:nvSpPr>
            <p:spPr>
              <a:xfrm>
                <a:off x="3829825" y="3497799"/>
                <a:ext cx="2004622" cy="457312"/>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defTabSz="896214">
                  <a:defRPr/>
                </a:pPr>
                <a:r>
                  <a:rPr lang="en-US" sz="1866" kern="0" err="1">
                    <a:solidFill>
                      <a:srgbClr val="FFFFFF">
                        <a:alpha val="99000"/>
                      </a:srgbClr>
                    </a:solidFill>
                    <a:latin typeface="Segoe UI"/>
                  </a:rPr>
                  <a:t>ScaleR</a:t>
                </a:r>
                <a:endParaRPr lang="en-US" sz="1866" kern="0">
                  <a:solidFill>
                    <a:srgbClr val="FFFFFF">
                      <a:alpha val="99000"/>
                    </a:srgbClr>
                  </a:solidFill>
                  <a:latin typeface="Segoe UI"/>
                </a:endParaRPr>
              </a:p>
            </p:txBody>
          </p:sp>
          <p:sp>
            <p:nvSpPr>
              <p:cNvPr id="18" name="Cube 17"/>
              <p:cNvSpPr/>
              <p:nvPr/>
            </p:nvSpPr>
            <p:spPr>
              <a:xfrm>
                <a:off x="3825064" y="3105589"/>
                <a:ext cx="2004621" cy="457312"/>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defTabSz="896214">
                  <a:defRPr/>
                </a:pPr>
                <a:r>
                  <a:rPr lang="en-US" sz="1866" kern="0" err="1">
                    <a:solidFill>
                      <a:srgbClr val="FFFFFF">
                        <a:alpha val="99000"/>
                      </a:srgbClr>
                    </a:solidFill>
                    <a:latin typeface="Segoe UI"/>
                  </a:rPr>
                  <a:t>ConnectR</a:t>
                </a:r>
                <a:endParaRPr lang="en-US" sz="1866" kern="0">
                  <a:solidFill>
                    <a:srgbClr val="FFFFFF">
                      <a:alpha val="99000"/>
                    </a:srgbClr>
                  </a:solidFill>
                  <a:latin typeface="Segoe UI"/>
                </a:endParaRPr>
              </a:p>
            </p:txBody>
          </p:sp>
          <p:sp>
            <p:nvSpPr>
              <p:cNvPr id="21" name="Cube 20"/>
              <p:cNvSpPr/>
              <p:nvPr/>
            </p:nvSpPr>
            <p:spPr>
              <a:xfrm>
                <a:off x="3825064" y="2700678"/>
                <a:ext cx="2004621" cy="457312"/>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defTabSz="896214">
                  <a:defRPr/>
                </a:pPr>
                <a:r>
                  <a:rPr lang="en-US" sz="1866" kern="0" err="1">
                    <a:solidFill>
                      <a:srgbClr val="FFFFFF">
                        <a:alpha val="99000"/>
                      </a:srgbClr>
                    </a:solidFill>
                    <a:latin typeface="Segoe UI"/>
                  </a:rPr>
                  <a:t>DistributedR</a:t>
                </a:r>
                <a:endParaRPr lang="en-US" sz="1866" kern="0">
                  <a:solidFill>
                    <a:srgbClr val="FFFFFF">
                      <a:alpha val="99000"/>
                    </a:srgbClr>
                  </a:solidFill>
                  <a:latin typeface="Segoe UI"/>
                </a:endParaRPr>
              </a:p>
            </p:txBody>
          </p:sp>
          <p:sp>
            <p:nvSpPr>
              <p:cNvPr id="22" name="Cube 21"/>
              <p:cNvSpPr/>
              <p:nvPr/>
            </p:nvSpPr>
            <p:spPr>
              <a:xfrm>
                <a:off x="3829825" y="2300530"/>
                <a:ext cx="1999860" cy="457312"/>
              </a:xfrm>
              <a:prstGeom prst="cube">
                <a:avLst/>
              </a:prstGeom>
              <a:gradFill flip="none" rotWithShape="1">
                <a:gsLst>
                  <a:gs pos="0">
                    <a:schemeClr val="accent2"/>
                  </a:gs>
                  <a:gs pos="100000">
                    <a:schemeClr val="accent3"/>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defTabSz="896214">
                  <a:defRPr/>
                </a:pPr>
                <a:r>
                  <a:rPr lang="en-US" sz="1866" kern="0">
                    <a:solidFill>
                      <a:srgbClr val="FFFFFF">
                        <a:alpha val="99000"/>
                      </a:srgbClr>
                    </a:solidFill>
                    <a:latin typeface="Segoe UI"/>
                  </a:rPr>
                  <a:t>Operationalization</a:t>
                </a:r>
              </a:p>
            </p:txBody>
          </p:sp>
          <p:sp>
            <p:nvSpPr>
              <p:cNvPr id="23" name="Cube 22"/>
              <p:cNvSpPr/>
              <p:nvPr/>
            </p:nvSpPr>
            <p:spPr>
              <a:xfrm>
                <a:off x="3015597" y="1913085"/>
                <a:ext cx="2814088" cy="457312"/>
              </a:xfrm>
              <a:prstGeom prst="cube">
                <a:avLst/>
              </a:prstGeom>
              <a:solidFill>
                <a:schemeClr val="bg1">
                  <a:lumMod val="85000"/>
                </a:schemeClr>
              </a:solidFill>
              <a:ln w="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defTabSz="896214"/>
                <a:r>
                  <a:rPr lang="en-US" sz="1765" kern="0">
                    <a:solidFill>
                      <a:srgbClr val="000000"/>
                    </a:solidFill>
                    <a:latin typeface="Segoe UI"/>
                  </a:rPr>
                  <a:t>R Server Technology</a:t>
                </a:r>
              </a:p>
            </p:txBody>
          </p:sp>
        </p:grpSp>
      </p:grpSp>
      <p:grpSp>
        <p:nvGrpSpPr>
          <p:cNvPr id="59" name="Group 58"/>
          <p:cNvGrpSpPr/>
          <p:nvPr/>
        </p:nvGrpSpPr>
        <p:grpSpPr>
          <a:xfrm>
            <a:off x="4543595" y="5843678"/>
            <a:ext cx="2980708" cy="800006"/>
            <a:chOff x="4543375" y="5844020"/>
            <a:chExt cx="2981130" cy="800120"/>
          </a:xfrm>
        </p:grpSpPr>
        <p:sp>
          <p:nvSpPr>
            <p:cNvPr id="4" name="Speech Bubble: Rectangle with Corners Rounded 3"/>
            <p:cNvSpPr/>
            <p:nvPr/>
          </p:nvSpPr>
          <p:spPr bwMode="auto">
            <a:xfrm>
              <a:off x="4585336" y="5844020"/>
              <a:ext cx="2704839" cy="775592"/>
            </a:xfrm>
            <a:prstGeom prst="wedgeRoundRectCallout">
              <a:avLst>
                <a:gd name="adj1" fmla="val -93394"/>
                <a:gd name="adj2" fmla="val -19453"/>
                <a:gd name="adj3" fmla="val 16667"/>
              </a:avLst>
            </a:prstGeom>
            <a:solidFill>
              <a:srgbClr val="008272"/>
            </a:solidFill>
            <a:ln>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600" b="1">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4543375" y="5879735"/>
              <a:ext cx="2981130" cy="76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rgbClr val="FFFFFF"/>
                  </a:solidFill>
                  <a:latin typeface="Segoe UI"/>
                  <a:ea typeface="Segoe UI" pitchFamily="34" charset="0"/>
                  <a:cs typeface="Segoe UI" pitchFamily="34" charset="0"/>
                </a:rPr>
                <a:t>provides fully-parallelized analytics</a:t>
              </a:r>
            </a:p>
          </p:txBody>
        </p:sp>
      </p:grpSp>
      <p:grpSp>
        <p:nvGrpSpPr>
          <p:cNvPr id="57" name="Group 56"/>
          <p:cNvGrpSpPr/>
          <p:nvPr/>
        </p:nvGrpSpPr>
        <p:grpSpPr>
          <a:xfrm>
            <a:off x="4609085" y="5859564"/>
            <a:ext cx="3043641" cy="803492"/>
            <a:chOff x="4608874" y="5859909"/>
            <a:chExt cx="3044072" cy="803606"/>
          </a:xfrm>
        </p:grpSpPr>
        <p:sp>
          <p:nvSpPr>
            <p:cNvPr id="49" name="Speech Bubble: Rectangle with Corners Rounded 48"/>
            <p:cNvSpPr/>
            <p:nvPr/>
          </p:nvSpPr>
          <p:spPr bwMode="auto">
            <a:xfrm>
              <a:off x="4650989" y="5887923"/>
              <a:ext cx="2704839" cy="775592"/>
            </a:xfrm>
            <a:prstGeom prst="wedgeRoundRectCallout">
              <a:avLst>
                <a:gd name="adj1" fmla="val -94630"/>
                <a:gd name="adj2" fmla="val -87028"/>
                <a:gd name="adj3" fmla="val 16667"/>
              </a:avLst>
            </a:prstGeom>
            <a:solidFill>
              <a:srgbClr val="008272"/>
            </a:solidFill>
            <a:ln>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400" b="1">
                <a:solidFill>
                  <a:srgbClr val="FFFFFF"/>
                </a:solidFill>
                <a:latin typeface="Segoe UI Light"/>
                <a:ea typeface="Segoe UI" pitchFamily="34" charset="0"/>
                <a:cs typeface="Segoe UI" pitchFamily="34" charset="0"/>
              </a:endParaRPr>
            </a:p>
          </p:txBody>
        </p:sp>
        <p:sp>
          <p:nvSpPr>
            <p:cNvPr id="56" name="Rectangle 55"/>
            <p:cNvSpPr/>
            <p:nvPr/>
          </p:nvSpPr>
          <p:spPr bwMode="auto">
            <a:xfrm>
              <a:off x="4608874" y="5859909"/>
              <a:ext cx="3044072" cy="7921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b="1">
                  <a:solidFill>
                    <a:srgbClr val="FFFFFF"/>
                  </a:solidFill>
                  <a:latin typeface="Segoe UI"/>
                  <a:ea typeface="Segoe UI" pitchFamily="34" charset="0"/>
                  <a:cs typeface="Segoe UI" pitchFamily="34" charset="0"/>
                </a:rPr>
                <a:t>high-speed and direct connectors to HDFS, Teradata, SAS and etc.</a:t>
              </a:r>
            </a:p>
          </p:txBody>
        </p:sp>
      </p:grpSp>
      <p:grpSp>
        <p:nvGrpSpPr>
          <p:cNvPr id="55" name="Group 54"/>
          <p:cNvGrpSpPr/>
          <p:nvPr/>
        </p:nvGrpSpPr>
        <p:grpSpPr>
          <a:xfrm>
            <a:off x="4591882" y="5898939"/>
            <a:ext cx="3093604" cy="813340"/>
            <a:chOff x="4591668" y="5899289"/>
            <a:chExt cx="3094043" cy="813455"/>
          </a:xfrm>
        </p:grpSpPr>
        <p:sp>
          <p:nvSpPr>
            <p:cNvPr id="51" name="Speech Bubble: Rectangle with Corners Rounded 50"/>
            <p:cNvSpPr/>
            <p:nvPr/>
          </p:nvSpPr>
          <p:spPr bwMode="auto">
            <a:xfrm>
              <a:off x="4719462" y="5937152"/>
              <a:ext cx="2704839" cy="775592"/>
            </a:xfrm>
            <a:prstGeom prst="wedgeRoundRectCallout">
              <a:avLst>
                <a:gd name="adj1" fmla="val -90095"/>
                <a:gd name="adj2" fmla="val -161792"/>
                <a:gd name="adj3" fmla="val 16667"/>
              </a:avLst>
            </a:prstGeom>
            <a:solidFill>
              <a:srgbClr val="008272"/>
            </a:solidFill>
            <a:ln>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400" b="1">
                <a:solidFill>
                  <a:srgbClr val="FFFFFF"/>
                </a:solidFill>
                <a:latin typeface="Segoe UI Light"/>
                <a:ea typeface="Segoe UI" pitchFamily="34" charset="0"/>
                <a:cs typeface="Segoe UI" pitchFamily="34" charset="0"/>
              </a:endParaRPr>
            </a:p>
          </p:txBody>
        </p:sp>
        <p:sp>
          <p:nvSpPr>
            <p:cNvPr id="54" name="Rectangle 53"/>
            <p:cNvSpPr/>
            <p:nvPr/>
          </p:nvSpPr>
          <p:spPr bwMode="auto">
            <a:xfrm>
              <a:off x="4591668" y="5899289"/>
              <a:ext cx="3094043" cy="80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b="1">
                  <a:solidFill>
                    <a:srgbClr val="FFFFFF"/>
                  </a:solidFill>
                  <a:latin typeface="Segoe UI"/>
                  <a:ea typeface="Segoe UI" pitchFamily="34" charset="0"/>
                  <a:cs typeface="Segoe UI" pitchFamily="34" charset="0"/>
                </a:rPr>
                <a:t>includes distributed computing framework and cross-platform portability</a:t>
              </a:r>
            </a:p>
          </p:txBody>
        </p:sp>
      </p:grpSp>
      <p:grpSp>
        <p:nvGrpSpPr>
          <p:cNvPr id="53" name="Group 52"/>
          <p:cNvGrpSpPr/>
          <p:nvPr/>
        </p:nvGrpSpPr>
        <p:grpSpPr>
          <a:xfrm>
            <a:off x="4651194" y="5969214"/>
            <a:ext cx="3057389" cy="804340"/>
            <a:chOff x="4650989" y="5969574"/>
            <a:chExt cx="3057823" cy="804454"/>
          </a:xfrm>
        </p:grpSpPr>
        <p:sp>
          <p:nvSpPr>
            <p:cNvPr id="52" name="Speech Bubble: Rectangle with Corners Rounded 51"/>
            <p:cNvSpPr/>
            <p:nvPr/>
          </p:nvSpPr>
          <p:spPr bwMode="auto">
            <a:xfrm>
              <a:off x="4786271" y="5980064"/>
              <a:ext cx="2704839" cy="775592"/>
            </a:xfrm>
            <a:prstGeom prst="wedgeRoundRectCallout">
              <a:avLst>
                <a:gd name="adj1" fmla="val -82262"/>
                <a:gd name="adj2" fmla="val -236556"/>
                <a:gd name="adj3" fmla="val 16667"/>
              </a:avLst>
            </a:prstGeom>
            <a:solidFill>
              <a:srgbClr val="008272"/>
            </a:solidFill>
            <a:ln>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400" b="1">
                <a:solidFill>
                  <a:srgbClr val="FFFFFF"/>
                </a:solidFill>
                <a:latin typeface="Segoe UI Light"/>
                <a:ea typeface="Segoe UI" pitchFamily="34" charset="0"/>
                <a:cs typeface="Segoe UI" pitchFamily="34" charset="0"/>
              </a:endParaRPr>
            </a:p>
          </p:txBody>
        </p:sp>
        <p:sp>
          <p:nvSpPr>
            <p:cNvPr id="20" name="Rectangle 19"/>
            <p:cNvSpPr/>
            <p:nvPr/>
          </p:nvSpPr>
          <p:spPr bwMode="auto">
            <a:xfrm>
              <a:off x="4650989" y="5969574"/>
              <a:ext cx="3057823" cy="804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b="1" dirty="0">
                  <a:solidFill>
                    <a:srgbClr val="FFFFFF"/>
                  </a:solidFill>
                  <a:latin typeface="Segoe UI"/>
                  <a:ea typeface="Segoe UI" pitchFamily="34" charset="0"/>
                  <a:cs typeface="Segoe UI" pitchFamily="34" charset="0"/>
                </a:rPr>
                <a:t>“mrsdeploy” establishes remote execution and publishes &amp; manages web services</a:t>
              </a:r>
            </a:p>
          </p:txBody>
        </p:sp>
      </p:grpSp>
      <p:sp>
        <p:nvSpPr>
          <p:cNvPr id="60" name="Slide Number Placeholder 4"/>
          <p:cNvSpPr txBox="1">
            <a:spLocks/>
          </p:cNvSpPr>
          <p:nvPr/>
        </p:nvSpPr>
        <p:spPr>
          <a:xfrm>
            <a:off x="11739990" y="6583389"/>
            <a:ext cx="451144" cy="274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fld id="{8A026B77-004C-4522-ACB4-7F5D94677171}" type="slidenum">
              <a:rPr lang="en-US" sz="1200">
                <a:solidFill>
                  <a:srgbClr val="000000"/>
                </a:solidFill>
                <a:latin typeface="Segoe UI"/>
              </a:rPr>
              <a:pPr defTabSz="914225"/>
              <a:t>7</a:t>
            </a:fld>
            <a:endParaRPr lang="en-US" sz="1200">
              <a:solidFill>
                <a:srgbClr val="000000"/>
              </a:solidFill>
              <a:latin typeface="Segoe UI"/>
            </a:endParaRPr>
          </a:p>
        </p:txBody>
      </p:sp>
      <p:sp>
        <p:nvSpPr>
          <p:cNvPr id="3" name="Bevel 2">
            <a:extLst>
              <a:ext uri="{FF2B5EF4-FFF2-40B4-BE49-F238E27FC236}">
                <a16:creationId xmlns:a16="http://schemas.microsoft.com/office/drawing/2014/main" id="{D623DACE-0E10-1C46-A2A1-EDAB9C075D12}"/>
              </a:ext>
            </a:extLst>
          </p:cNvPr>
          <p:cNvSpPr/>
          <p:nvPr/>
        </p:nvSpPr>
        <p:spPr>
          <a:xfrm>
            <a:off x="1760288" y="1461860"/>
            <a:ext cx="8839200" cy="497508"/>
          </a:xfrm>
          <a:prstGeom prst="bevel">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800" b="1" dirty="0">
                <a:solidFill>
                  <a:srgbClr val="FFFFFF"/>
                </a:solidFill>
                <a:latin typeface="Calibri" panose="020F0502020204030204" pitchFamily="34" charset="0"/>
                <a:ea typeface="Segoe UI" pitchFamily="34" charset="0"/>
              </a:rPr>
              <a:t>A portable server for multiple platforms</a:t>
            </a:r>
            <a:endParaRPr lang="en-US" sz="2800" dirty="0"/>
          </a:p>
        </p:txBody>
      </p:sp>
    </p:spTree>
    <p:extLst>
      <p:ext uri="{BB962C8B-B14F-4D97-AF65-F5344CB8AC3E}">
        <p14:creationId xmlns:p14="http://schemas.microsoft.com/office/powerpoint/2010/main" val="3700083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59"/>
                                        </p:tgtEl>
                                        <p:attrNameLst>
                                          <p:attrName>style.visibility</p:attrName>
                                        </p:attrNameLst>
                                      </p:cBhvr>
                                      <p:to>
                                        <p:strVal val="hidden"/>
                                      </p:to>
                                    </p:set>
                                  </p:childTnLst>
                                </p:cTn>
                              </p:par>
                              <p:par>
                                <p:cTn id="12" presetID="22" presetClass="entr" presetSubtype="8" fill="hold" nodeType="with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wipe(left)">
                                      <p:cBhvr>
                                        <p:cTn id="14" dur="500"/>
                                        <p:tgtEl>
                                          <p:spTgt spid="5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wipe(left)">
                                      <p:cBhvr>
                                        <p:cTn id="19" dur="500"/>
                                        <p:tgtEl>
                                          <p:spTgt spid="55"/>
                                        </p:tgtEl>
                                      </p:cBhvr>
                                    </p:animEffect>
                                  </p:childTnLst>
                                </p:cTn>
                              </p:par>
                              <p:par>
                                <p:cTn id="20" presetID="1" presetClass="exit" presetSubtype="0" fill="hold" nodeType="withEffect">
                                  <p:stCondLst>
                                    <p:cond delay="0"/>
                                  </p:stCondLst>
                                  <p:childTnLst>
                                    <p:set>
                                      <p:cBhvr>
                                        <p:cTn id="21" dur="1" fill="hold">
                                          <p:stCondLst>
                                            <p:cond delay="0"/>
                                          </p:stCondLst>
                                        </p:cTn>
                                        <p:tgtEl>
                                          <p:spTgt spid="5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wipe(left)">
                                      <p:cBhvr>
                                        <p:cTn id="26" dur="500"/>
                                        <p:tgtEl>
                                          <p:spTgt spid="53"/>
                                        </p:tgtEl>
                                      </p:cBhvr>
                                    </p:animEffect>
                                  </p:childTnLst>
                                </p:cTn>
                              </p:par>
                              <p:par>
                                <p:cTn id="27" presetID="1" presetClass="exit" presetSubtype="0" fill="hold" nodeType="withEffect">
                                  <p:stCondLst>
                                    <p:cond delay="0"/>
                                  </p:stCondLst>
                                  <p:childTnLst>
                                    <p:set>
                                      <p:cBhvr>
                                        <p:cTn id="28" dur="1" fill="hold">
                                          <p:stCondLst>
                                            <p:cond delay="0"/>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258" y="247148"/>
            <a:ext cx="11121082" cy="1023103"/>
          </a:xfrm>
        </p:spPr>
        <p:txBody>
          <a:bodyPr>
            <a:normAutofit/>
          </a:bodyPr>
          <a:lstStyle/>
          <a:p>
            <a:r>
              <a:rPr lang="en-US" sz="4400" dirty="0">
                <a:latin typeface="Calibri" panose="020F0502020204030204" pitchFamily="34" charset="0"/>
              </a:rPr>
              <a:t>Resource sharing using spark and R</a:t>
            </a:r>
          </a:p>
        </p:txBody>
      </p:sp>
      <p:sp>
        <p:nvSpPr>
          <p:cNvPr id="3" name="Rectangle 2"/>
          <p:cNvSpPr/>
          <p:nvPr/>
        </p:nvSpPr>
        <p:spPr bwMode="auto">
          <a:xfrm>
            <a:off x="7463198" y="1710853"/>
            <a:ext cx="2988083" cy="4201525"/>
          </a:xfrm>
          <a:prstGeom prst="rect">
            <a:avLst/>
          </a:prstGeom>
          <a:noFill/>
          <a:ln w="3175" cap="flat" cmpd="sng" algn="ctr">
            <a:solidFill>
              <a:schemeClr val="tx1"/>
            </a:solidFill>
            <a:prstDash val="lgDash"/>
            <a:headEnd type="none" w="med" len="med"/>
            <a:tailEnd type="none" w="med" len="med"/>
          </a:ln>
          <a:effectLst/>
        </p:spPr>
        <p:txBody>
          <a:bodyPr vert="horz" wrap="square" lIns="0" tIns="45714" rIns="0" bIns="45714" numCol="1" rtlCol="0" anchor="t" anchorCtr="0" compatLnSpc="1">
            <a:prstTxWarp prst="textNoShape">
              <a:avLst/>
            </a:prstTxWarp>
          </a:bodyPr>
          <a:lstStyle/>
          <a:p>
            <a:pPr algn="ctr" defTabSz="913949" fontAlgn="base">
              <a:spcBef>
                <a:spcPct val="0"/>
              </a:spcBef>
              <a:spcAft>
                <a:spcPct val="0"/>
              </a:spcAft>
              <a:defRPr/>
            </a:pPr>
            <a:r>
              <a:rPr lang="en-US" sz="1961" kern="0" dirty="0">
                <a:solidFill>
                  <a:srgbClr val="353535"/>
                </a:solidFill>
                <a:latin typeface="Segoe UI"/>
              </a:rPr>
              <a:t>YARN</a:t>
            </a:r>
          </a:p>
        </p:txBody>
      </p:sp>
      <p:sp>
        <p:nvSpPr>
          <p:cNvPr id="4" name="Rectangle 3"/>
          <p:cNvSpPr/>
          <p:nvPr/>
        </p:nvSpPr>
        <p:spPr bwMode="auto">
          <a:xfrm>
            <a:off x="7773436" y="2602578"/>
            <a:ext cx="2363472" cy="55729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itchFamily="34" charset="0"/>
                <a:cs typeface="Segoe UI" pitchFamily="34" charset="0"/>
              </a:rPr>
              <a:t>Spark Application</a:t>
            </a:r>
          </a:p>
        </p:txBody>
      </p:sp>
      <p:sp>
        <p:nvSpPr>
          <p:cNvPr id="5" name="Rectangle 4"/>
          <p:cNvSpPr/>
          <p:nvPr/>
        </p:nvSpPr>
        <p:spPr bwMode="auto">
          <a:xfrm>
            <a:off x="7773436" y="3254196"/>
            <a:ext cx="2363472" cy="55315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itchFamily="34" charset="0"/>
                <a:cs typeface="Segoe UI" pitchFamily="34" charset="0"/>
              </a:rPr>
              <a:t>Spark Application</a:t>
            </a:r>
          </a:p>
        </p:txBody>
      </p:sp>
      <p:sp>
        <p:nvSpPr>
          <p:cNvPr id="6" name="Rectangle 5"/>
          <p:cNvSpPr/>
          <p:nvPr/>
        </p:nvSpPr>
        <p:spPr bwMode="auto">
          <a:xfrm>
            <a:off x="7769156" y="3908472"/>
            <a:ext cx="2367752" cy="55729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itchFamily="34" charset="0"/>
                <a:cs typeface="Segoe UI" pitchFamily="34" charset="0"/>
              </a:rPr>
              <a:t>Spark Application</a:t>
            </a:r>
          </a:p>
        </p:txBody>
      </p:sp>
      <p:sp>
        <p:nvSpPr>
          <p:cNvPr id="7" name="Rectangle 6"/>
          <p:cNvSpPr/>
          <p:nvPr/>
        </p:nvSpPr>
        <p:spPr bwMode="auto">
          <a:xfrm>
            <a:off x="7763354" y="5063677"/>
            <a:ext cx="2367752" cy="55767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itchFamily="34" charset="0"/>
                <a:cs typeface="Segoe UI" pitchFamily="34" charset="0"/>
              </a:rPr>
              <a:t>Spark Application</a:t>
            </a:r>
          </a:p>
        </p:txBody>
      </p:sp>
      <p:sp>
        <p:nvSpPr>
          <p:cNvPr id="9" name="Rectangle 8"/>
          <p:cNvSpPr/>
          <p:nvPr/>
        </p:nvSpPr>
        <p:spPr bwMode="auto">
          <a:xfrm>
            <a:off x="5002858" y="4358650"/>
            <a:ext cx="1827691" cy="426540"/>
          </a:xfrm>
          <a:prstGeom prst="rect">
            <a:avLst/>
          </a:prstGeom>
          <a:solidFill>
            <a:schemeClr val="tx1"/>
          </a:solidFill>
          <a:ln w="3175" cap="flat" cmpd="sng" algn="ctr">
            <a:solidFill>
              <a:srgbClr val="0072C6"/>
            </a:solidFill>
            <a:prstDash val="solid"/>
            <a:headEnd type="none" w="med" len="med"/>
            <a:tailEnd type="none" w="med" len="med"/>
          </a:ln>
          <a:effectLst/>
        </p:spPr>
        <p:txBody>
          <a:bodyPr vert="horz" wrap="square" lIns="0" tIns="45714" rIns="0" bIns="45714" numCol="1" rtlCol="0" anchor="ctr" anchorCtr="0" compatLnSpc="1">
            <a:prstTxWarp prst="textNoShape">
              <a:avLst/>
            </a:prstTxWarp>
          </a:bodyPr>
          <a:lstStyle/>
          <a:p>
            <a:pPr algn="ctr" defTabSz="913949" fontAlgn="base">
              <a:spcBef>
                <a:spcPct val="0"/>
              </a:spcBef>
              <a:spcAft>
                <a:spcPct val="0"/>
              </a:spcAft>
              <a:defRPr/>
            </a:pPr>
            <a:r>
              <a:rPr lang="en-US" sz="1961" kern="0" dirty="0">
                <a:solidFill>
                  <a:srgbClr val="E6E6E6"/>
                </a:solidFill>
                <a:latin typeface="Segoe UI"/>
              </a:rPr>
              <a:t>Livy server</a:t>
            </a:r>
          </a:p>
        </p:txBody>
      </p:sp>
      <p:sp>
        <p:nvSpPr>
          <p:cNvPr id="10" name="Rectangle 9"/>
          <p:cNvSpPr/>
          <p:nvPr/>
        </p:nvSpPr>
        <p:spPr bwMode="auto">
          <a:xfrm>
            <a:off x="5005456" y="5089565"/>
            <a:ext cx="1825093" cy="423365"/>
          </a:xfrm>
          <a:prstGeom prst="rect">
            <a:avLst/>
          </a:prstGeom>
          <a:solidFill>
            <a:schemeClr val="tx1"/>
          </a:solidFill>
          <a:ln w="3175" cap="flat" cmpd="sng" algn="ctr">
            <a:solidFill>
              <a:srgbClr val="0072C6"/>
            </a:solidFill>
            <a:prstDash val="solid"/>
            <a:headEnd type="none" w="med" len="med"/>
            <a:tailEnd type="none" w="med" len="med"/>
          </a:ln>
          <a:effectLst/>
        </p:spPr>
        <p:txBody>
          <a:bodyPr vert="horz" wrap="square" lIns="0" tIns="45714" rIns="0" bIns="45714" numCol="1" rtlCol="0" anchor="ctr" anchorCtr="0" compatLnSpc="1">
            <a:prstTxWarp prst="textNoShape">
              <a:avLst/>
            </a:prstTxWarp>
          </a:bodyPr>
          <a:lstStyle/>
          <a:p>
            <a:pPr algn="ctr" defTabSz="913949" fontAlgn="base">
              <a:spcBef>
                <a:spcPct val="0"/>
              </a:spcBef>
              <a:spcAft>
                <a:spcPct val="0"/>
              </a:spcAft>
              <a:defRPr/>
            </a:pPr>
            <a:r>
              <a:rPr lang="en-US" sz="1961" kern="0" dirty="0">
                <a:solidFill>
                  <a:srgbClr val="E6E6E6"/>
                </a:solidFill>
                <a:latin typeface="Segoe UI Semilight"/>
              </a:rPr>
              <a:t>Thrift server</a:t>
            </a:r>
            <a:endParaRPr lang="en-US" sz="1961" kern="0" dirty="0">
              <a:solidFill>
                <a:srgbClr val="E6E6E6"/>
              </a:solidFill>
              <a:latin typeface="Segoe UI"/>
            </a:endParaRPr>
          </a:p>
        </p:txBody>
      </p:sp>
      <p:sp>
        <p:nvSpPr>
          <p:cNvPr id="11" name="Rectangle 10"/>
          <p:cNvSpPr/>
          <p:nvPr/>
        </p:nvSpPr>
        <p:spPr bwMode="auto">
          <a:xfrm>
            <a:off x="1682433" y="4317565"/>
            <a:ext cx="2268454" cy="515186"/>
          </a:xfrm>
          <a:prstGeom prst="rect">
            <a:avLst/>
          </a:prstGeom>
          <a:solidFill>
            <a:schemeClr val="tx1"/>
          </a:solidFill>
          <a:ln w="3175" cap="flat" cmpd="sng" algn="ctr">
            <a:solidFill>
              <a:srgbClr val="0072C6"/>
            </a:solidFill>
            <a:prstDash val="solid"/>
            <a:headEnd type="none" w="med" len="med"/>
            <a:tailEnd type="none" w="med" len="med"/>
          </a:ln>
          <a:effectLst/>
        </p:spPr>
        <p:txBody>
          <a:bodyPr vert="horz" wrap="square" lIns="0" tIns="45714" rIns="0" bIns="45714" numCol="1" rtlCol="0" anchor="ctr" anchorCtr="0" compatLnSpc="1">
            <a:prstTxWarp prst="textNoShape">
              <a:avLst/>
            </a:prstTxWarp>
          </a:bodyPr>
          <a:lstStyle/>
          <a:p>
            <a:pPr algn="ctr" defTabSz="913949" fontAlgn="base">
              <a:spcBef>
                <a:spcPct val="0"/>
              </a:spcBef>
              <a:spcAft>
                <a:spcPct val="0"/>
              </a:spcAft>
              <a:defRPr/>
            </a:pPr>
            <a:r>
              <a:rPr lang="en-US" sz="1961" kern="0" dirty="0" err="1">
                <a:solidFill>
                  <a:srgbClr val="E6E6E6"/>
                </a:solidFill>
                <a:latin typeface="Segoe UI"/>
              </a:rPr>
              <a:t>Jupyter</a:t>
            </a:r>
            <a:r>
              <a:rPr lang="en-US" sz="1961" kern="0" dirty="0">
                <a:solidFill>
                  <a:srgbClr val="E6E6E6"/>
                </a:solidFill>
                <a:latin typeface="Segoe UI"/>
              </a:rPr>
              <a:t> notebooks</a:t>
            </a:r>
          </a:p>
        </p:txBody>
      </p:sp>
      <p:cxnSp>
        <p:nvCxnSpPr>
          <p:cNvPr id="14" name="Straight Arrow Connector 13"/>
          <p:cNvCxnSpPr>
            <a:stCxn id="11" idx="3"/>
          </p:cNvCxnSpPr>
          <p:nvPr/>
        </p:nvCxnSpPr>
        <p:spPr>
          <a:xfrm flipV="1">
            <a:off x="3950887" y="4574450"/>
            <a:ext cx="640362" cy="708"/>
          </a:xfrm>
          <a:prstGeom prst="straightConnector1">
            <a:avLst/>
          </a:prstGeom>
          <a:noFill/>
          <a:ln w="9525" cap="flat" cmpd="sng" algn="ctr">
            <a:solidFill>
              <a:schemeClr val="tx1"/>
            </a:solidFill>
            <a:prstDash val="solid"/>
            <a:headEnd type="triangle"/>
            <a:tailEnd type="triangle"/>
          </a:ln>
          <a:effectLst/>
        </p:spPr>
      </p:cxnSp>
      <p:cxnSp>
        <p:nvCxnSpPr>
          <p:cNvPr id="15" name="Straight Arrow Connector 14"/>
          <p:cNvCxnSpPr>
            <a:endCxn id="4" idx="1"/>
          </p:cNvCxnSpPr>
          <p:nvPr/>
        </p:nvCxnSpPr>
        <p:spPr>
          <a:xfrm flipV="1">
            <a:off x="7272188" y="2881225"/>
            <a:ext cx="501247" cy="3453"/>
          </a:xfrm>
          <a:prstGeom prst="straightConnector1">
            <a:avLst/>
          </a:prstGeom>
          <a:noFill/>
          <a:ln w="9525" cap="flat" cmpd="sng" algn="ctr">
            <a:solidFill>
              <a:schemeClr val="tx1"/>
            </a:solidFill>
            <a:prstDash val="solid"/>
            <a:headEnd type="none"/>
            <a:tailEnd type="triangle"/>
          </a:ln>
          <a:effectLst/>
        </p:spPr>
      </p:cxnSp>
      <p:cxnSp>
        <p:nvCxnSpPr>
          <p:cNvPr id="16" name="Straight Arrow Connector 15"/>
          <p:cNvCxnSpPr/>
          <p:nvPr/>
        </p:nvCxnSpPr>
        <p:spPr>
          <a:xfrm>
            <a:off x="7274771" y="2457874"/>
            <a:ext cx="0" cy="426805"/>
          </a:xfrm>
          <a:prstGeom prst="straightConnector1">
            <a:avLst/>
          </a:prstGeom>
          <a:noFill/>
          <a:ln w="9525" cap="flat" cmpd="sng" algn="ctr">
            <a:solidFill>
              <a:schemeClr val="tx1"/>
            </a:solidFill>
            <a:prstDash val="solid"/>
            <a:headEnd type="none"/>
            <a:tailEnd type="none"/>
          </a:ln>
          <a:effectLst/>
        </p:spPr>
      </p:cxnSp>
      <p:cxnSp>
        <p:nvCxnSpPr>
          <p:cNvPr id="17" name="Straight Arrow Connector 16"/>
          <p:cNvCxnSpPr/>
          <p:nvPr/>
        </p:nvCxnSpPr>
        <p:spPr>
          <a:xfrm flipH="1" flipV="1">
            <a:off x="4588967" y="4577319"/>
            <a:ext cx="744465" cy="2470"/>
          </a:xfrm>
          <a:prstGeom prst="straightConnector1">
            <a:avLst/>
          </a:prstGeom>
          <a:noFill/>
          <a:ln w="9525" cap="flat" cmpd="sng" algn="ctr">
            <a:solidFill>
              <a:schemeClr val="tx1"/>
            </a:solidFill>
            <a:prstDash val="solid"/>
            <a:headEnd type="none"/>
            <a:tailEnd type="oval"/>
          </a:ln>
          <a:effectLst/>
        </p:spPr>
      </p:cxnSp>
      <p:sp>
        <p:nvSpPr>
          <p:cNvPr id="18" name="TextBox 17"/>
          <p:cNvSpPr txBox="1"/>
          <p:nvPr/>
        </p:nvSpPr>
        <p:spPr>
          <a:xfrm>
            <a:off x="4152730" y="4005696"/>
            <a:ext cx="854835" cy="561207"/>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1961" dirty="0">
                <a:gradFill>
                  <a:gsLst>
                    <a:gs pos="2917">
                      <a:srgbClr val="353535"/>
                    </a:gs>
                    <a:gs pos="30000">
                      <a:srgbClr val="353535"/>
                    </a:gs>
                  </a:gsLst>
                  <a:lin ang="5400000" scaled="0"/>
                </a:gradFill>
                <a:latin typeface="Segoe UI Semilight"/>
              </a:rPr>
              <a:t>REST</a:t>
            </a:r>
          </a:p>
        </p:txBody>
      </p:sp>
      <p:cxnSp>
        <p:nvCxnSpPr>
          <p:cNvPr id="19" name="Straight Arrow Connector 18"/>
          <p:cNvCxnSpPr>
            <a:stCxn id="10" idx="1"/>
          </p:cNvCxnSpPr>
          <p:nvPr/>
        </p:nvCxnSpPr>
        <p:spPr>
          <a:xfrm flipH="1" flipV="1">
            <a:off x="4592213" y="5300522"/>
            <a:ext cx="413243" cy="725"/>
          </a:xfrm>
          <a:prstGeom prst="straightConnector1">
            <a:avLst/>
          </a:prstGeom>
          <a:noFill/>
          <a:ln w="9525" cap="flat" cmpd="sng" algn="ctr">
            <a:solidFill>
              <a:schemeClr val="tx1"/>
            </a:solidFill>
            <a:prstDash val="solid"/>
            <a:headEnd type="none"/>
            <a:tailEnd type="oval"/>
          </a:ln>
          <a:effectLst/>
        </p:spPr>
      </p:cxnSp>
      <p:sp>
        <p:nvSpPr>
          <p:cNvPr id="22" name="TextBox 21"/>
          <p:cNvSpPr txBox="1"/>
          <p:nvPr/>
        </p:nvSpPr>
        <p:spPr>
          <a:xfrm>
            <a:off x="3974673" y="4792733"/>
            <a:ext cx="1220336" cy="561211"/>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961" dirty="0">
                <a:gradFill>
                  <a:gsLst>
                    <a:gs pos="2917">
                      <a:srgbClr val="353535"/>
                    </a:gs>
                    <a:gs pos="30000">
                      <a:srgbClr val="353535"/>
                    </a:gs>
                  </a:gsLst>
                  <a:lin ang="5400000" scaled="0"/>
                </a:gradFill>
                <a:latin typeface="Segoe UI Semilight"/>
              </a:rPr>
              <a:t>ODBC</a:t>
            </a:r>
          </a:p>
        </p:txBody>
      </p:sp>
      <p:sp>
        <p:nvSpPr>
          <p:cNvPr id="23" name="Rectangle 22"/>
          <p:cNvSpPr/>
          <p:nvPr/>
        </p:nvSpPr>
        <p:spPr bwMode="auto">
          <a:xfrm>
            <a:off x="7612602" y="2216061"/>
            <a:ext cx="2689274" cy="2378345"/>
          </a:xfrm>
          <a:prstGeom prst="rect">
            <a:avLst/>
          </a:prstGeom>
          <a:noFill/>
          <a:ln w="3175" cap="flat" cmpd="sng" algn="ctr">
            <a:solidFill>
              <a:schemeClr val="tx1"/>
            </a:solidFill>
            <a:prstDash val="lgDash"/>
            <a:headEnd type="none" w="med" len="med"/>
            <a:tailEnd type="none" w="med" len="med"/>
          </a:ln>
          <a:effectLst/>
        </p:spPr>
        <p:txBody>
          <a:bodyPr vert="horz" wrap="square" lIns="0" tIns="45714" rIns="0" bIns="45714" numCol="1" rtlCol="0" anchor="t" anchorCtr="0" compatLnSpc="1">
            <a:prstTxWarp prst="textNoShape">
              <a:avLst/>
            </a:prstTxWarp>
          </a:bodyPr>
          <a:lstStyle/>
          <a:p>
            <a:pPr algn="ctr" defTabSz="913949" fontAlgn="base">
              <a:spcBef>
                <a:spcPct val="0"/>
              </a:spcBef>
              <a:spcAft>
                <a:spcPct val="0"/>
              </a:spcAft>
              <a:defRPr/>
            </a:pPr>
            <a:r>
              <a:rPr lang="en-US" sz="1568" kern="0" dirty="0">
                <a:solidFill>
                  <a:srgbClr val="353535"/>
                </a:solidFill>
                <a:latin typeface="Segoe UI"/>
              </a:rPr>
              <a:t>Default Queue</a:t>
            </a:r>
          </a:p>
        </p:txBody>
      </p:sp>
      <p:sp>
        <p:nvSpPr>
          <p:cNvPr id="24" name="Rectangle 23"/>
          <p:cNvSpPr/>
          <p:nvPr/>
        </p:nvSpPr>
        <p:spPr bwMode="auto">
          <a:xfrm>
            <a:off x="7602593" y="4691435"/>
            <a:ext cx="2689274" cy="1054759"/>
          </a:xfrm>
          <a:prstGeom prst="rect">
            <a:avLst/>
          </a:prstGeom>
          <a:noFill/>
          <a:ln w="3175" cap="flat" cmpd="sng" algn="ctr">
            <a:solidFill>
              <a:schemeClr val="tx1"/>
            </a:solidFill>
            <a:prstDash val="lgDash"/>
            <a:headEnd type="none" w="med" len="med"/>
            <a:tailEnd type="none" w="med" len="med"/>
          </a:ln>
          <a:effectLst/>
        </p:spPr>
        <p:txBody>
          <a:bodyPr vert="horz" wrap="square" lIns="0" tIns="45714" rIns="0" bIns="45714" numCol="1" rtlCol="0" anchor="t" anchorCtr="0" compatLnSpc="1">
            <a:prstTxWarp prst="textNoShape">
              <a:avLst/>
            </a:prstTxWarp>
          </a:bodyPr>
          <a:lstStyle/>
          <a:p>
            <a:pPr algn="ctr" defTabSz="913949" fontAlgn="base">
              <a:spcBef>
                <a:spcPct val="0"/>
              </a:spcBef>
              <a:spcAft>
                <a:spcPct val="0"/>
              </a:spcAft>
              <a:defRPr/>
            </a:pPr>
            <a:r>
              <a:rPr lang="en-US" sz="1568" kern="0" dirty="0">
                <a:solidFill>
                  <a:srgbClr val="353535"/>
                </a:solidFill>
                <a:latin typeface="Segoe UI"/>
              </a:rPr>
              <a:t>Thrift Queue</a:t>
            </a:r>
          </a:p>
        </p:txBody>
      </p:sp>
      <p:sp>
        <p:nvSpPr>
          <p:cNvPr id="25" name="Rectangle 24"/>
          <p:cNvSpPr/>
          <p:nvPr/>
        </p:nvSpPr>
        <p:spPr bwMode="auto">
          <a:xfrm>
            <a:off x="1684900" y="3591550"/>
            <a:ext cx="2268453" cy="515186"/>
          </a:xfrm>
          <a:prstGeom prst="rect">
            <a:avLst/>
          </a:prstGeom>
          <a:solidFill>
            <a:schemeClr val="tx1"/>
          </a:solidFill>
          <a:ln w="3175" cap="flat" cmpd="sng" algn="ctr">
            <a:solidFill>
              <a:srgbClr val="0072C6"/>
            </a:solidFill>
            <a:prstDash val="solid"/>
            <a:headEnd type="none" w="med" len="med"/>
            <a:tailEnd type="none" w="med" len="med"/>
          </a:ln>
          <a:effectLst/>
        </p:spPr>
        <p:txBody>
          <a:bodyPr vert="horz" wrap="square" lIns="0" tIns="45714" rIns="0" bIns="45714" numCol="1" rtlCol="0" anchor="ctr" anchorCtr="0" compatLnSpc="1">
            <a:prstTxWarp prst="textNoShape">
              <a:avLst/>
            </a:prstTxWarp>
          </a:bodyPr>
          <a:lstStyle/>
          <a:p>
            <a:pPr algn="ctr" defTabSz="913949" fontAlgn="base">
              <a:spcBef>
                <a:spcPct val="0"/>
              </a:spcBef>
              <a:spcAft>
                <a:spcPct val="0"/>
              </a:spcAft>
              <a:defRPr/>
            </a:pPr>
            <a:r>
              <a:rPr lang="en-US" sz="1961" kern="0" dirty="0">
                <a:solidFill>
                  <a:srgbClr val="E6E6E6"/>
                </a:solidFill>
                <a:latin typeface="Segoe UI"/>
              </a:rPr>
              <a:t>IntelliJ IDEA</a:t>
            </a:r>
          </a:p>
        </p:txBody>
      </p:sp>
      <p:cxnSp>
        <p:nvCxnSpPr>
          <p:cNvPr id="26" name="Straight Arrow Connector 25"/>
          <p:cNvCxnSpPr>
            <a:stCxn id="25" idx="3"/>
          </p:cNvCxnSpPr>
          <p:nvPr/>
        </p:nvCxnSpPr>
        <p:spPr>
          <a:xfrm>
            <a:off x="3953353" y="3849143"/>
            <a:ext cx="632695" cy="0"/>
          </a:xfrm>
          <a:prstGeom prst="straightConnector1">
            <a:avLst/>
          </a:prstGeom>
          <a:noFill/>
          <a:ln w="9525" cap="flat" cmpd="sng" algn="ctr">
            <a:solidFill>
              <a:schemeClr val="tx1"/>
            </a:solidFill>
            <a:prstDash val="solid"/>
            <a:headEnd type="triangle"/>
            <a:tailEnd type="none"/>
          </a:ln>
          <a:effectLst/>
        </p:spPr>
      </p:cxnSp>
      <p:sp>
        <p:nvSpPr>
          <p:cNvPr id="27" name="Rectangle 26"/>
          <p:cNvSpPr/>
          <p:nvPr/>
        </p:nvSpPr>
        <p:spPr bwMode="auto">
          <a:xfrm>
            <a:off x="1683693" y="5048767"/>
            <a:ext cx="2268453" cy="515186"/>
          </a:xfrm>
          <a:prstGeom prst="rect">
            <a:avLst/>
          </a:prstGeom>
          <a:solidFill>
            <a:schemeClr val="tx1"/>
          </a:solidFill>
          <a:ln w="3175" cap="flat" cmpd="sng" algn="ctr">
            <a:solidFill>
              <a:srgbClr val="0072C6"/>
            </a:solidFill>
            <a:prstDash val="solid"/>
            <a:headEnd type="none" w="med" len="med"/>
            <a:tailEnd type="none" w="med" len="med"/>
          </a:ln>
          <a:effectLst/>
        </p:spPr>
        <p:txBody>
          <a:bodyPr vert="horz" wrap="square" lIns="0" tIns="45714" rIns="0" bIns="45714" numCol="1" rtlCol="0" anchor="ctr" anchorCtr="0" compatLnSpc="1">
            <a:prstTxWarp prst="textNoShape">
              <a:avLst/>
            </a:prstTxWarp>
          </a:bodyPr>
          <a:lstStyle/>
          <a:p>
            <a:pPr algn="ctr" defTabSz="913949" fontAlgn="base">
              <a:spcBef>
                <a:spcPct val="0"/>
              </a:spcBef>
              <a:spcAft>
                <a:spcPct val="0"/>
              </a:spcAft>
              <a:defRPr/>
            </a:pPr>
            <a:r>
              <a:rPr lang="en-US" sz="1961" kern="0" dirty="0">
                <a:solidFill>
                  <a:srgbClr val="E6E6E6"/>
                </a:solidFill>
                <a:latin typeface="Segoe UI"/>
              </a:rPr>
              <a:t>BI Tools</a:t>
            </a:r>
          </a:p>
        </p:txBody>
      </p:sp>
      <p:cxnSp>
        <p:nvCxnSpPr>
          <p:cNvPr id="28" name="Straight Arrow Connector 27"/>
          <p:cNvCxnSpPr>
            <a:stCxn id="27" idx="3"/>
          </p:cNvCxnSpPr>
          <p:nvPr/>
        </p:nvCxnSpPr>
        <p:spPr>
          <a:xfrm flipV="1">
            <a:off x="3952146" y="5301174"/>
            <a:ext cx="647778" cy="5187"/>
          </a:xfrm>
          <a:prstGeom prst="straightConnector1">
            <a:avLst/>
          </a:prstGeom>
          <a:noFill/>
          <a:ln w="9525" cap="flat" cmpd="sng" algn="ctr">
            <a:solidFill>
              <a:schemeClr val="tx1"/>
            </a:solidFill>
            <a:prstDash val="solid"/>
            <a:headEnd type="triangle"/>
            <a:tailEnd type="triangle"/>
          </a:ln>
          <a:effectLst/>
        </p:spPr>
      </p:cxnSp>
      <p:cxnSp>
        <p:nvCxnSpPr>
          <p:cNvPr id="29" name="Straight Arrow Connector 28"/>
          <p:cNvCxnSpPr/>
          <p:nvPr/>
        </p:nvCxnSpPr>
        <p:spPr>
          <a:xfrm>
            <a:off x="6830549" y="4594406"/>
            <a:ext cx="443103" cy="0"/>
          </a:xfrm>
          <a:prstGeom prst="straightConnector1">
            <a:avLst/>
          </a:prstGeom>
          <a:noFill/>
          <a:ln w="9525" cap="flat" cmpd="sng" algn="ctr">
            <a:solidFill>
              <a:schemeClr val="tx1"/>
            </a:solidFill>
            <a:prstDash val="solid"/>
            <a:headEnd type="triangle"/>
            <a:tailEnd type="none"/>
          </a:ln>
          <a:effectLst/>
        </p:spPr>
      </p:cxnSp>
      <p:cxnSp>
        <p:nvCxnSpPr>
          <p:cNvPr id="30" name="Straight Arrow Connector 29"/>
          <p:cNvCxnSpPr/>
          <p:nvPr/>
        </p:nvCxnSpPr>
        <p:spPr>
          <a:xfrm flipV="1">
            <a:off x="7267128" y="4184050"/>
            <a:ext cx="501247" cy="3453"/>
          </a:xfrm>
          <a:prstGeom prst="straightConnector1">
            <a:avLst/>
          </a:prstGeom>
          <a:noFill/>
          <a:ln w="9525" cap="flat" cmpd="sng" algn="ctr">
            <a:solidFill>
              <a:schemeClr val="tx1"/>
            </a:solidFill>
            <a:prstDash val="solid"/>
            <a:headEnd type="none"/>
            <a:tailEnd type="triangle"/>
          </a:ln>
          <a:effectLst/>
        </p:spPr>
      </p:cxnSp>
      <p:cxnSp>
        <p:nvCxnSpPr>
          <p:cNvPr id="31" name="Straight Arrow Connector 30"/>
          <p:cNvCxnSpPr/>
          <p:nvPr/>
        </p:nvCxnSpPr>
        <p:spPr>
          <a:xfrm flipH="1" flipV="1">
            <a:off x="7269713" y="4184052"/>
            <a:ext cx="236" cy="410354"/>
          </a:xfrm>
          <a:prstGeom prst="straightConnector1">
            <a:avLst/>
          </a:prstGeom>
          <a:noFill/>
          <a:ln w="9525" cap="flat" cmpd="sng" algn="ctr">
            <a:solidFill>
              <a:schemeClr val="tx1"/>
            </a:solidFill>
            <a:prstDash val="solid"/>
            <a:headEnd type="none"/>
            <a:tailEnd type="none"/>
          </a:ln>
          <a:effectLst/>
        </p:spPr>
      </p:cxnSp>
      <p:sp>
        <p:nvSpPr>
          <p:cNvPr id="32" name="Rectangle 31"/>
          <p:cNvSpPr/>
          <p:nvPr/>
        </p:nvSpPr>
        <p:spPr bwMode="auto">
          <a:xfrm>
            <a:off x="4738687" y="3793559"/>
            <a:ext cx="2349421" cy="2122426"/>
          </a:xfrm>
          <a:prstGeom prst="rect">
            <a:avLst/>
          </a:prstGeom>
          <a:noFill/>
          <a:ln w="3175" cap="flat" cmpd="sng" algn="ctr">
            <a:solidFill>
              <a:schemeClr val="tx1"/>
            </a:solidFill>
            <a:prstDash val="lgDash"/>
            <a:headEnd type="none" w="med" len="med"/>
            <a:tailEnd type="none" w="med" len="med"/>
          </a:ln>
          <a:effectLst/>
        </p:spPr>
        <p:txBody>
          <a:bodyPr vert="horz" wrap="square" lIns="0" tIns="45714" rIns="0" bIns="45714" numCol="1" rtlCol="0" anchor="t" anchorCtr="0" compatLnSpc="1">
            <a:prstTxWarp prst="textNoShape">
              <a:avLst/>
            </a:prstTxWarp>
          </a:bodyPr>
          <a:lstStyle/>
          <a:p>
            <a:pPr algn="ctr" defTabSz="913949" fontAlgn="base">
              <a:spcBef>
                <a:spcPct val="0"/>
              </a:spcBef>
              <a:spcAft>
                <a:spcPct val="0"/>
              </a:spcAft>
              <a:defRPr/>
            </a:pPr>
            <a:r>
              <a:rPr lang="en-US" sz="1961" kern="0" dirty="0">
                <a:solidFill>
                  <a:srgbClr val="353535"/>
                </a:solidFill>
                <a:latin typeface="Segoe UI"/>
              </a:rPr>
              <a:t>Head node</a:t>
            </a:r>
          </a:p>
        </p:txBody>
      </p:sp>
      <p:sp>
        <p:nvSpPr>
          <p:cNvPr id="37" name="Rectangle 36"/>
          <p:cNvSpPr/>
          <p:nvPr/>
        </p:nvSpPr>
        <p:spPr bwMode="auto">
          <a:xfrm>
            <a:off x="4751363" y="1710853"/>
            <a:ext cx="2349421" cy="1766401"/>
          </a:xfrm>
          <a:prstGeom prst="rect">
            <a:avLst/>
          </a:prstGeom>
          <a:noFill/>
          <a:ln w="3175" cap="flat" cmpd="sng" algn="ctr">
            <a:solidFill>
              <a:schemeClr val="tx1"/>
            </a:solidFill>
            <a:prstDash val="lgDash"/>
            <a:headEnd type="none" w="med" len="med"/>
            <a:tailEnd type="none" w="med" len="med"/>
          </a:ln>
          <a:effectLst/>
        </p:spPr>
        <p:txBody>
          <a:bodyPr vert="horz" wrap="square" lIns="0" tIns="45714" rIns="0" bIns="45714" numCol="1" rtlCol="0" anchor="t" anchorCtr="0" compatLnSpc="1">
            <a:prstTxWarp prst="textNoShape">
              <a:avLst/>
            </a:prstTxWarp>
          </a:bodyPr>
          <a:lstStyle/>
          <a:p>
            <a:pPr algn="ctr" defTabSz="913949" fontAlgn="base">
              <a:spcBef>
                <a:spcPct val="0"/>
              </a:spcBef>
              <a:spcAft>
                <a:spcPct val="0"/>
              </a:spcAft>
              <a:defRPr/>
            </a:pPr>
            <a:r>
              <a:rPr lang="en-US" sz="1961" kern="0" dirty="0">
                <a:solidFill>
                  <a:srgbClr val="353535"/>
                </a:solidFill>
                <a:latin typeface="Segoe UI"/>
              </a:rPr>
              <a:t>Edge node</a:t>
            </a:r>
          </a:p>
        </p:txBody>
      </p:sp>
      <p:sp>
        <p:nvSpPr>
          <p:cNvPr id="39" name="Rectangle 38"/>
          <p:cNvSpPr/>
          <p:nvPr/>
        </p:nvSpPr>
        <p:spPr bwMode="auto">
          <a:xfrm>
            <a:off x="5019806" y="2243725"/>
            <a:ext cx="1827691" cy="426540"/>
          </a:xfrm>
          <a:prstGeom prst="rect">
            <a:avLst/>
          </a:prstGeom>
          <a:solidFill>
            <a:schemeClr val="tx1"/>
          </a:solidFill>
          <a:ln w="3175" cap="flat" cmpd="sng" algn="ctr">
            <a:solidFill>
              <a:srgbClr val="0072C6"/>
            </a:solidFill>
            <a:prstDash val="solid"/>
            <a:headEnd type="none" w="med" len="med"/>
            <a:tailEnd type="none" w="med" len="med"/>
          </a:ln>
          <a:effectLst/>
        </p:spPr>
        <p:txBody>
          <a:bodyPr vert="horz" wrap="square" lIns="0" tIns="45714" rIns="0" bIns="45714" numCol="1" rtlCol="0" anchor="ctr" anchorCtr="0" compatLnSpc="1">
            <a:prstTxWarp prst="textNoShape">
              <a:avLst/>
            </a:prstTxWarp>
          </a:bodyPr>
          <a:lstStyle/>
          <a:p>
            <a:pPr algn="ctr" defTabSz="913949" fontAlgn="base">
              <a:spcBef>
                <a:spcPct val="0"/>
              </a:spcBef>
              <a:spcAft>
                <a:spcPct val="0"/>
              </a:spcAft>
              <a:defRPr/>
            </a:pPr>
            <a:r>
              <a:rPr lang="en-US" sz="1961" kern="0" dirty="0">
                <a:solidFill>
                  <a:srgbClr val="E6E6E6"/>
                </a:solidFill>
                <a:latin typeface="Segoe UI"/>
              </a:rPr>
              <a:t>R server</a:t>
            </a:r>
          </a:p>
        </p:txBody>
      </p:sp>
      <p:sp>
        <p:nvSpPr>
          <p:cNvPr id="40" name="Rectangle 39"/>
          <p:cNvSpPr/>
          <p:nvPr/>
        </p:nvSpPr>
        <p:spPr bwMode="auto">
          <a:xfrm>
            <a:off x="5016350" y="2845999"/>
            <a:ext cx="1827691" cy="426540"/>
          </a:xfrm>
          <a:prstGeom prst="rect">
            <a:avLst/>
          </a:prstGeom>
          <a:solidFill>
            <a:schemeClr val="tx1"/>
          </a:solidFill>
          <a:ln w="3175" cap="flat" cmpd="sng" algn="ctr">
            <a:solidFill>
              <a:srgbClr val="0072C6"/>
            </a:solidFill>
            <a:prstDash val="solid"/>
            <a:headEnd type="none" w="med" len="med"/>
            <a:tailEnd type="none" w="med" len="med"/>
          </a:ln>
          <a:effectLst/>
        </p:spPr>
        <p:txBody>
          <a:bodyPr vert="horz" wrap="square" lIns="0" tIns="45714" rIns="0" bIns="45714" numCol="1" rtlCol="0" anchor="ctr" anchorCtr="0" compatLnSpc="1">
            <a:prstTxWarp prst="textNoShape">
              <a:avLst/>
            </a:prstTxWarp>
          </a:bodyPr>
          <a:lstStyle/>
          <a:p>
            <a:pPr algn="ctr" defTabSz="913949" fontAlgn="base">
              <a:spcBef>
                <a:spcPct val="0"/>
              </a:spcBef>
              <a:spcAft>
                <a:spcPct val="0"/>
              </a:spcAft>
              <a:defRPr/>
            </a:pPr>
            <a:r>
              <a:rPr lang="en-US" sz="1961" kern="0" dirty="0" err="1">
                <a:solidFill>
                  <a:srgbClr val="E6E6E6"/>
                </a:solidFill>
                <a:latin typeface="Segoe UI"/>
              </a:rPr>
              <a:t>DeployR</a:t>
            </a:r>
            <a:endParaRPr lang="en-US" sz="1961" kern="0" dirty="0">
              <a:solidFill>
                <a:srgbClr val="E6E6E6"/>
              </a:solidFill>
              <a:latin typeface="Segoe UI"/>
            </a:endParaRPr>
          </a:p>
        </p:txBody>
      </p:sp>
      <p:cxnSp>
        <p:nvCxnSpPr>
          <p:cNvPr id="52" name="Straight Arrow Connector 51"/>
          <p:cNvCxnSpPr>
            <a:stCxn id="10" idx="3"/>
          </p:cNvCxnSpPr>
          <p:nvPr/>
        </p:nvCxnSpPr>
        <p:spPr>
          <a:xfrm>
            <a:off x="6830549" y="5301248"/>
            <a:ext cx="929753" cy="4344"/>
          </a:xfrm>
          <a:prstGeom prst="straightConnector1">
            <a:avLst/>
          </a:prstGeom>
          <a:noFill/>
          <a:ln w="9525" cap="flat" cmpd="sng" algn="ctr">
            <a:solidFill>
              <a:schemeClr val="tx1"/>
            </a:solidFill>
            <a:prstDash val="solid"/>
            <a:headEnd type="triangle"/>
            <a:tailEnd type="triangle"/>
          </a:ln>
          <a:effectLst/>
        </p:spPr>
      </p:cxnSp>
      <p:cxnSp>
        <p:nvCxnSpPr>
          <p:cNvPr id="61" name="Straight Arrow Connector 60"/>
          <p:cNvCxnSpPr/>
          <p:nvPr/>
        </p:nvCxnSpPr>
        <p:spPr>
          <a:xfrm>
            <a:off x="6843799" y="2457874"/>
            <a:ext cx="423329" cy="0"/>
          </a:xfrm>
          <a:prstGeom prst="straightConnector1">
            <a:avLst/>
          </a:prstGeom>
          <a:noFill/>
          <a:ln w="9525" cap="flat" cmpd="sng" algn="ctr">
            <a:solidFill>
              <a:schemeClr val="tx1"/>
            </a:solidFill>
            <a:prstDash val="solid"/>
            <a:headEnd type="triangle"/>
            <a:tailEnd type="none"/>
          </a:ln>
          <a:effectLst/>
        </p:spPr>
      </p:cxnSp>
      <p:cxnSp>
        <p:nvCxnSpPr>
          <p:cNvPr id="62" name="Straight Arrow Connector 61"/>
          <p:cNvCxnSpPr/>
          <p:nvPr/>
        </p:nvCxnSpPr>
        <p:spPr>
          <a:xfrm flipV="1">
            <a:off x="7269949" y="3534848"/>
            <a:ext cx="501247" cy="3453"/>
          </a:xfrm>
          <a:prstGeom prst="straightConnector1">
            <a:avLst/>
          </a:prstGeom>
          <a:noFill/>
          <a:ln w="9525" cap="flat" cmpd="sng" algn="ctr">
            <a:solidFill>
              <a:schemeClr val="tx1"/>
            </a:solidFill>
            <a:prstDash val="solid"/>
            <a:headEnd type="none"/>
            <a:tailEnd type="triangle"/>
          </a:ln>
          <a:effectLst/>
        </p:spPr>
      </p:cxnSp>
      <p:cxnSp>
        <p:nvCxnSpPr>
          <p:cNvPr id="63" name="Straight Arrow Connector 62"/>
          <p:cNvCxnSpPr/>
          <p:nvPr/>
        </p:nvCxnSpPr>
        <p:spPr>
          <a:xfrm flipH="1">
            <a:off x="7272532" y="3064830"/>
            <a:ext cx="2239" cy="473473"/>
          </a:xfrm>
          <a:prstGeom prst="straightConnector1">
            <a:avLst/>
          </a:prstGeom>
          <a:noFill/>
          <a:ln w="9525" cap="flat" cmpd="sng" algn="ctr">
            <a:solidFill>
              <a:schemeClr val="tx1"/>
            </a:solidFill>
            <a:prstDash val="solid"/>
            <a:headEnd type="none"/>
            <a:tailEnd type="none"/>
          </a:ln>
          <a:effectLst/>
        </p:spPr>
      </p:cxnSp>
      <p:cxnSp>
        <p:nvCxnSpPr>
          <p:cNvPr id="64" name="Straight Arrow Connector 63"/>
          <p:cNvCxnSpPr/>
          <p:nvPr/>
        </p:nvCxnSpPr>
        <p:spPr>
          <a:xfrm>
            <a:off x="6841560" y="3064829"/>
            <a:ext cx="433211" cy="0"/>
          </a:xfrm>
          <a:prstGeom prst="straightConnector1">
            <a:avLst/>
          </a:prstGeom>
          <a:noFill/>
          <a:ln w="9525" cap="flat" cmpd="sng" algn="ctr">
            <a:solidFill>
              <a:schemeClr val="tx1"/>
            </a:solidFill>
            <a:prstDash val="solid"/>
            <a:headEnd type="triangle"/>
            <a:tailEnd type="none"/>
          </a:ln>
          <a:effectLst/>
        </p:spPr>
      </p:cxnSp>
      <p:sp>
        <p:nvSpPr>
          <p:cNvPr id="69" name="TextBox 68"/>
          <p:cNvSpPr txBox="1"/>
          <p:nvPr/>
        </p:nvSpPr>
        <p:spPr>
          <a:xfrm>
            <a:off x="4009107" y="1963969"/>
            <a:ext cx="1220336" cy="561211"/>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961" dirty="0">
                <a:gradFill>
                  <a:gsLst>
                    <a:gs pos="2917">
                      <a:srgbClr val="353535"/>
                    </a:gs>
                    <a:gs pos="30000">
                      <a:srgbClr val="353535"/>
                    </a:gs>
                  </a:gsLst>
                  <a:lin ang="5400000" scaled="0"/>
                </a:gradFill>
                <a:latin typeface="Segoe UI Semilight"/>
              </a:rPr>
              <a:t>SSH</a:t>
            </a:r>
          </a:p>
        </p:txBody>
      </p:sp>
      <p:cxnSp>
        <p:nvCxnSpPr>
          <p:cNvPr id="70" name="Straight Arrow Connector 69"/>
          <p:cNvCxnSpPr/>
          <p:nvPr/>
        </p:nvCxnSpPr>
        <p:spPr>
          <a:xfrm flipH="1">
            <a:off x="4611937" y="2472254"/>
            <a:ext cx="408389" cy="0"/>
          </a:xfrm>
          <a:prstGeom prst="straightConnector1">
            <a:avLst/>
          </a:prstGeom>
          <a:noFill/>
          <a:ln w="9525" cap="flat" cmpd="sng" algn="ctr">
            <a:solidFill>
              <a:schemeClr val="tx1"/>
            </a:solidFill>
            <a:prstDash val="solid"/>
            <a:headEnd type="none"/>
            <a:tailEnd type="oval"/>
          </a:ln>
          <a:effectLst/>
        </p:spPr>
      </p:cxnSp>
      <p:cxnSp>
        <p:nvCxnSpPr>
          <p:cNvPr id="71" name="Straight Arrow Connector 70"/>
          <p:cNvCxnSpPr/>
          <p:nvPr/>
        </p:nvCxnSpPr>
        <p:spPr>
          <a:xfrm flipH="1">
            <a:off x="4611937" y="3064829"/>
            <a:ext cx="408389" cy="0"/>
          </a:xfrm>
          <a:prstGeom prst="straightConnector1">
            <a:avLst/>
          </a:prstGeom>
          <a:noFill/>
          <a:ln w="9525" cap="flat" cmpd="sng" algn="ctr">
            <a:solidFill>
              <a:schemeClr val="tx1"/>
            </a:solidFill>
            <a:prstDash val="solid"/>
            <a:headEnd type="none"/>
            <a:tailEnd type="oval"/>
          </a:ln>
          <a:effectLst/>
        </p:spPr>
      </p:cxnSp>
      <p:cxnSp>
        <p:nvCxnSpPr>
          <p:cNvPr id="73" name="Straight Arrow Connector 72"/>
          <p:cNvCxnSpPr/>
          <p:nvPr/>
        </p:nvCxnSpPr>
        <p:spPr>
          <a:xfrm>
            <a:off x="4584841" y="3849144"/>
            <a:ext cx="0" cy="717507"/>
          </a:xfrm>
          <a:prstGeom prst="straightConnector1">
            <a:avLst/>
          </a:prstGeom>
          <a:noFill/>
          <a:ln w="9525" cap="flat" cmpd="sng" algn="ctr">
            <a:solidFill>
              <a:schemeClr val="tx1"/>
            </a:solidFill>
            <a:prstDash val="solid"/>
            <a:headEnd type="none"/>
            <a:tailEnd type="triangle"/>
          </a:ln>
          <a:effectLst/>
        </p:spPr>
      </p:cxnSp>
      <p:sp>
        <p:nvSpPr>
          <p:cNvPr id="79" name="Rectangle 78"/>
          <p:cNvSpPr/>
          <p:nvPr/>
        </p:nvSpPr>
        <p:spPr bwMode="auto">
          <a:xfrm>
            <a:off x="1683693" y="1936538"/>
            <a:ext cx="2268453" cy="515186"/>
          </a:xfrm>
          <a:prstGeom prst="rect">
            <a:avLst/>
          </a:prstGeom>
          <a:solidFill>
            <a:schemeClr val="tx1"/>
          </a:solidFill>
          <a:ln w="3175" cap="flat" cmpd="sng" algn="ctr">
            <a:solidFill>
              <a:srgbClr val="0072C6"/>
            </a:solidFill>
            <a:prstDash val="solid"/>
            <a:headEnd type="none" w="med" len="med"/>
            <a:tailEnd type="none" w="med" len="med"/>
          </a:ln>
          <a:effectLst/>
        </p:spPr>
        <p:txBody>
          <a:bodyPr vert="horz" wrap="square" lIns="0" tIns="45714" rIns="0" bIns="45714" numCol="1" rtlCol="0" anchor="ctr" anchorCtr="0" compatLnSpc="1">
            <a:prstTxWarp prst="textNoShape">
              <a:avLst/>
            </a:prstTxWarp>
          </a:bodyPr>
          <a:lstStyle/>
          <a:p>
            <a:pPr algn="ctr" defTabSz="913949" fontAlgn="base">
              <a:spcBef>
                <a:spcPct val="0"/>
              </a:spcBef>
              <a:spcAft>
                <a:spcPct val="0"/>
              </a:spcAft>
              <a:defRPr/>
            </a:pPr>
            <a:r>
              <a:rPr lang="en-US" sz="1961" kern="0" dirty="0">
                <a:solidFill>
                  <a:srgbClr val="E6E6E6"/>
                </a:solidFill>
                <a:latin typeface="Segoe UI"/>
              </a:rPr>
              <a:t>R Tools for VS</a:t>
            </a:r>
          </a:p>
        </p:txBody>
      </p:sp>
      <p:sp>
        <p:nvSpPr>
          <p:cNvPr id="80" name="Rectangle 79"/>
          <p:cNvSpPr/>
          <p:nvPr/>
        </p:nvSpPr>
        <p:spPr bwMode="auto">
          <a:xfrm>
            <a:off x="1683693" y="2704221"/>
            <a:ext cx="2268453" cy="515186"/>
          </a:xfrm>
          <a:prstGeom prst="rect">
            <a:avLst/>
          </a:prstGeom>
          <a:solidFill>
            <a:schemeClr val="tx1"/>
          </a:solidFill>
          <a:ln w="3175" cap="flat" cmpd="sng" algn="ctr">
            <a:solidFill>
              <a:srgbClr val="0072C6"/>
            </a:solidFill>
            <a:prstDash val="solid"/>
            <a:headEnd type="none" w="med" len="med"/>
            <a:tailEnd type="none" w="med" len="med"/>
          </a:ln>
          <a:effectLst/>
        </p:spPr>
        <p:txBody>
          <a:bodyPr vert="horz" wrap="square" lIns="0" tIns="45714" rIns="0" bIns="45714" numCol="1" rtlCol="0" anchor="ctr" anchorCtr="0" compatLnSpc="1">
            <a:prstTxWarp prst="textNoShape">
              <a:avLst/>
            </a:prstTxWarp>
          </a:bodyPr>
          <a:lstStyle/>
          <a:p>
            <a:pPr algn="ctr" defTabSz="913949" fontAlgn="base">
              <a:spcBef>
                <a:spcPct val="0"/>
              </a:spcBef>
              <a:spcAft>
                <a:spcPct val="0"/>
              </a:spcAft>
              <a:defRPr/>
            </a:pPr>
            <a:r>
              <a:rPr lang="en-US" sz="1961" kern="0" dirty="0">
                <a:solidFill>
                  <a:srgbClr val="E6E6E6"/>
                </a:solidFill>
                <a:latin typeface="Segoe UI"/>
              </a:rPr>
              <a:t>R Studio</a:t>
            </a:r>
          </a:p>
        </p:txBody>
      </p:sp>
      <p:cxnSp>
        <p:nvCxnSpPr>
          <p:cNvPr id="82" name="Straight Arrow Connector 81"/>
          <p:cNvCxnSpPr>
            <a:stCxn id="79" idx="3"/>
          </p:cNvCxnSpPr>
          <p:nvPr/>
        </p:nvCxnSpPr>
        <p:spPr>
          <a:xfrm>
            <a:off x="3952146" y="2194131"/>
            <a:ext cx="351005" cy="0"/>
          </a:xfrm>
          <a:prstGeom prst="straightConnector1">
            <a:avLst/>
          </a:prstGeom>
          <a:noFill/>
          <a:ln w="9525" cap="flat" cmpd="sng" algn="ctr">
            <a:solidFill>
              <a:schemeClr val="tx1"/>
            </a:solidFill>
            <a:prstDash val="solid"/>
            <a:headEnd type="triangle"/>
            <a:tailEnd type="none"/>
          </a:ln>
          <a:effectLst/>
        </p:spPr>
      </p:cxnSp>
      <p:cxnSp>
        <p:nvCxnSpPr>
          <p:cNvPr id="83" name="Straight Arrow Connector 82"/>
          <p:cNvCxnSpPr/>
          <p:nvPr/>
        </p:nvCxnSpPr>
        <p:spPr>
          <a:xfrm>
            <a:off x="4303150" y="2472829"/>
            <a:ext cx="304965" cy="0"/>
          </a:xfrm>
          <a:prstGeom prst="straightConnector1">
            <a:avLst/>
          </a:prstGeom>
          <a:noFill/>
          <a:ln w="9525" cap="flat" cmpd="sng" algn="ctr">
            <a:solidFill>
              <a:schemeClr val="tx1"/>
            </a:solidFill>
            <a:prstDash val="solid"/>
            <a:headEnd type="none"/>
            <a:tailEnd type="triangle"/>
          </a:ln>
          <a:effectLst/>
        </p:spPr>
      </p:cxnSp>
      <p:cxnSp>
        <p:nvCxnSpPr>
          <p:cNvPr id="84" name="Straight Arrow Connector 83"/>
          <p:cNvCxnSpPr/>
          <p:nvPr/>
        </p:nvCxnSpPr>
        <p:spPr>
          <a:xfrm flipH="1" flipV="1">
            <a:off x="4303151" y="2193786"/>
            <a:ext cx="832" cy="766943"/>
          </a:xfrm>
          <a:prstGeom prst="straightConnector1">
            <a:avLst/>
          </a:prstGeom>
          <a:noFill/>
          <a:ln w="9525" cap="flat" cmpd="sng" algn="ctr">
            <a:solidFill>
              <a:schemeClr val="tx1"/>
            </a:solidFill>
            <a:prstDash val="solid"/>
            <a:headEnd type="none"/>
            <a:tailEnd type="none"/>
          </a:ln>
          <a:effectLst/>
        </p:spPr>
      </p:cxnSp>
      <p:cxnSp>
        <p:nvCxnSpPr>
          <p:cNvPr id="88" name="Straight Arrow Connector 87"/>
          <p:cNvCxnSpPr>
            <a:stCxn id="80" idx="3"/>
          </p:cNvCxnSpPr>
          <p:nvPr/>
        </p:nvCxnSpPr>
        <p:spPr>
          <a:xfrm>
            <a:off x="3952146" y="2961814"/>
            <a:ext cx="351005" cy="0"/>
          </a:xfrm>
          <a:prstGeom prst="straightConnector1">
            <a:avLst/>
          </a:prstGeom>
          <a:noFill/>
          <a:ln w="9525" cap="flat" cmpd="sng" algn="ctr">
            <a:solidFill>
              <a:schemeClr val="tx1"/>
            </a:solidFill>
            <a:prstDash val="solid"/>
            <a:headEnd type="triangle"/>
            <a:tailEnd type="none"/>
          </a:ln>
          <a:effectLst/>
        </p:spPr>
      </p:cxnSp>
    </p:spTree>
    <p:extLst>
      <p:ext uri="{BB962C8B-B14F-4D97-AF65-F5344CB8AC3E}">
        <p14:creationId xmlns:p14="http://schemas.microsoft.com/office/powerpoint/2010/main" val="746131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866" y="971"/>
            <a:ext cx="12190271" cy="1394241"/>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7387" y="290404"/>
            <a:ext cx="11774236" cy="899409"/>
          </a:xfrm>
          <a:prstGeom prst="rect">
            <a:avLst/>
          </a:prstGeom>
        </p:spPr>
        <p:txBody>
          <a:bodyPr vert="horz" wrap="square" lIns="146284" tIns="91427" rIns="146284" bIns="91427"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defTabSz="913330"/>
            <a:r>
              <a:rPr lang="en-US" sz="4704" b="1">
                <a:solidFill>
                  <a:srgbClr val="FFFFFF"/>
                </a:solidFill>
                <a:latin typeface="Segoe UI Light"/>
              </a:rPr>
              <a:t>Spark and R Server clusters in Azure HDInsight</a:t>
            </a:r>
          </a:p>
        </p:txBody>
      </p:sp>
      <p:sp>
        <p:nvSpPr>
          <p:cNvPr id="6" name="Rectangle 5"/>
          <p:cNvSpPr/>
          <p:nvPr/>
        </p:nvSpPr>
        <p:spPr>
          <a:xfrm>
            <a:off x="6152444" y="2013341"/>
            <a:ext cx="5587546" cy="3647152"/>
          </a:xfrm>
          <a:prstGeom prst="rect">
            <a:avLst/>
          </a:prstGeom>
          <a:solidFill>
            <a:schemeClr val="tx2">
              <a:lumMod val="60000"/>
              <a:lumOff val="40000"/>
            </a:schemeClr>
          </a:solidFill>
        </p:spPr>
        <p:txBody>
          <a:bodyPr wrap="square">
            <a:spAutoFit/>
          </a:bodyPr>
          <a:lstStyle/>
          <a:p>
            <a:pPr marL="466208" lvl="2" indent="-457025" defTabSz="931775" fontAlgn="base">
              <a:spcAft>
                <a:spcPts val="612"/>
              </a:spcAft>
              <a:buClr>
                <a:srgbClr val="68217A">
                  <a:lumMod val="50000"/>
                </a:srgbClr>
              </a:buClr>
              <a:buFont typeface="Wingdings" pitchFamily="2" charset="2"/>
              <a:buChar char="Ø"/>
            </a:pPr>
            <a:r>
              <a:rPr lang="en-US" sz="2400" kern="0" dirty="0">
                <a:latin typeface="Segoe UI"/>
              </a:rPr>
              <a:t>Provisions Azure compute resources with Spark 2. 1 installed and configured.</a:t>
            </a:r>
          </a:p>
          <a:p>
            <a:pPr marL="466208" lvl="2" indent="-457025" defTabSz="931775" fontAlgn="base">
              <a:spcAft>
                <a:spcPts val="612"/>
              </a:spcAft>
              <a:buClr>
                <a:srgbClr val="68217A">
                  <a:lumMod val="50000"/>
                </a:srgbClr>
              </a:buClr>
              <a:buFont typeface="Wingdings" pitchFamily="2" charset="2"/>
              <a:buChar char="Ø"/>
            </a:pPr>
            <a:r>
              <a:rPr lang="en-US" sz="2400" kern="0" dirty="0">
                <a:latin typeface="Segoe UI"/>
              </a:rPr>
              <a:t>Supports multiple versions (e.g. Spark 1.6, 2.x).</a:t>
            </a:r>
          </a:p>
          <a:p>
            <a:pPr marL="466208" lvl="2" indent="-457025" defTabSz="931775" fontAlgn="base">
              <a:spcAft>
                <a:spcPts val="612"/>
              </a:spcAft>
              <a:buClr>
                <a:srgbClr val="68217A">
                  <a:lumMod val="50000"/>
                </a:srgbClr>
              </a:buClr>
              <a:buFont typeface="Wingdings" pitchFamily="2" charset="2"/>
              <a:buChar char="Ø"/>
            </a:pPr>
            <a:r>
              <a:rPr lang="en-US" sz="2400" kern="0" dirty="0">
                <a:latin typeface="Segoe UI"/>
              </a:rPr>
              <a:t>R Edge node</a:t>
            </a:r>
          </a:p>
          <a:p>
            <a:pPr marL="466208" lvl="2" indent="-457025" defTabSz="931775" fontAlgn="base">
              <a:spcAft>
                <a:spcPts val="612"/>
              </a:spcAft>
              <a:buClr>
                <a:srgbClr val="68217A">
                  <a:lumMod val="50000"/>
                </a:srgbClr>
              </a:buClr>
              <a:buFont typeface="Wingdings" pitchFamily="2" charset="2"/>
              <a:buChar char="Ø"/>
            </a:pPr>
            <a:r>
              <a:rPr lang="en-US" sz="2400" kern="0" dirty="0">
                <a:latin typeface="Segoe UI"/>
              </a:rPr>
              <a:t>Stores data in Azure Blob storage (WASB), Azure Data Lake Store or Local HDFS.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 y="1479246"/>
            <a:ext cx="5889948" cy="5161621"/>
          </a:xfrm>
          <a:prstGeom prst="rect">
            <a:avLst/>
          </a:prstGeom>
        </p:spPr>
      </p:pic>
      <p:sp>
        <p:nvSpPr>
          <p:cNvPr id="7" name="Slide Number Placeholder 4"/>
          <p:cNvSpPr txBox="1">
            <a:spLocks/>
          </p:cNvSpPr>
          <p:nvPr/>
        </p:nvSpPr>
        <p:spPr>
          <a:xfrm>
            <a:off x="11739990" y="6583389"/>
            <a:ext cx="451144" cy="274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fld id="{8A026B77-004C-4522-ACB4-7F5D94677171}" type="slidenum">
              <a:rPr lang="en-US" sz="1200">
                <a:solidFill>
                  <a:srgbClr val="000000"/>
                </a:solidFill>
                <a:latin typeface="Segoe UI"/>
              </a:rPr>
              <a:pPr defTabSz="914225"/>
              <a:t>9</a:t>
            </a:fld>
            <a:endParaRPr lang="en-US" sz="1200">
              <a:solidFill>
                <a:srgbClr val="000000"/>
              </a:solidFill>
              <a:latin typeface="Segoe UI"/>
            </a:endParaRPr>
          </a:p>
        </p:txBody>
      </p:sp>
      <p:grpSp>
        <p:nvGrpSpPr>
          <p:cNvPr id="11" name="Group 10">
            <a:extLst>
              <a:ext uri="{FF2B5EF4-FFF2-40B4-BE49-F238E27FC236}">
                <a16:creationId xmlns:a16="http://schemas.microsoft.com/office/drawing/2014/main" id="{E0257615-49DA-AF46-9F8E-4147C295FC9F}"/>
              </a:ext>
            </a:extLst>
          </p:cNvPr>
          <p:cNvGrpSpPr/>
          <p:nvPr/>
        </p:nvGrpSpPr>
        <p:grpSpPr>
          <a:xfrm>
            <a:off x="577226" y="3879359"/>
            <a:ext cx="1122829" cy="1262432"/>
            <a:chOff x="601940" y="3669294"/>
            <a:chExt cx="1122829" cy="1262432"/>
          </a:xfrm>
        </p:grpSpPr>
        <p:pic>
          <p:nvPicPr>
            <p:cNvPr id="8" name="Picture 6" descr="C:\Users\dchampagne\AppData\Local\Microsoft\Windows\Temporary Internet Files\Content.IE5\CDJ70GUY\MC900431564[1].png">
              <a:extLst>
                <a:ext uri="{FF2B5EF4-FFF2-40B4-BE49-F238E27FC236}">
                  <a16:creationId xmlns:a16="http://schemas.microsoft.com/office/drawing/2014/main" id="{C4B32BA6-1B52-664A-91DA-1FB34DC78782}"/>
                </a:ext>
              </a:extLst>
            </p:cNvPr>
            <p:cNvPicPr>
              <a:picLocks noChangeAspect="1" noChangeArrowheads="1"/>
            </p:cNvPicPr>
            <p:nvPr/>
          </p:nvPicPr>
          <p:blipFill>
            <a:blip r:embed="rId4" cstate="print"/>
            <a:srcRect/>
            <a:stretch>
              <a:fillRect/>
            </a:stretch>
          </p:blipFill>
          <p:spPr bwMode="auto">
            <a:xfrm>
              <a:off x="601940" y="3669294"/>
              <a:ext cx="1122829" cy="1262432"/>
            </a:xfrm>
            <a:prstGeom prst="rect">
              <a:avLst/>
            </a:prstGeom>
            <a:noFill/>
          </p:spPr>
        </p:pic>
        <p:pic>
          <p:nvPicPr>
            <p:cNvPr id="9" name="Picture 8" descr="RevoR_Circle.png">
              <a:extLst>
                <a:ext uri="{FF2B5EF4-FFF2-40B4-BE49-F238E27FC236}">
                  <a16:creationId xmlns:a16="http://schemas.microsoft.com/office/drawing/2014/main" id="{CB7458ED-C113-E641-98EC-1B78E3B48F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6819" y="4317988"/>
              <a:ext cx="413488" cy="458943"/>
            </a:xfrm>
            <a:prstGeom prst="rect">
              <a:avLst/>
            </a:prstGeom>
          </p:spPr>
        </p:pic>
        <p:pic>
          <p:nvPicPr>
            <p:cNvPr id="10" name="Picture 9">
              <a:extLst>
                <a:ext uri="{FF2B5EF4-FFF2-40B4-BE49-F238E27FC236}">
                  <a16:creationId xmlns:a16="http://schemas.microsoft.com/office/drawing/2014/main" id="{E79D8939-9388-4547-88E2-02D34C6C11E0}"/>
                </a:ext>
              </a:extLst>
            </p:cNvPr>
            <p:cNvPicPr>
              <a:picLocks noChangeAspect="1"/>
            </p:cNvPicPr>
            <p:nvPr/>
          </p:nvPicPr>
          <p:blipFill>
            <a:blip r:embed="rId6"/>
            <a:stretch>
              <a:fillRect/>
            </a:stretch>
          </p:blipFill>
          <p:spPr>
            <a:xfrm>
              <a:off x="948275" y="3839545"/>
              <a:ext cx="428640" cy="428640"/>
            </a:xfrm>
            <a:prstGeom prst="rect">
              <a:avLst/>
            </a:prstGeom>
          </p:spPr>
        </p:pic>
      </p:grpSp>
      <p:sp>
        <p:nvSpPr>
          <p:cNvPr id="12" name="TextBox 11">
            <a:extLst>
              <a:ext uri="{FF2B5EF4-FFF2-40B4-BE49-F238E27FC236}">
                <a16:creationId xmlns:a16="http://schemas.microsoft.com/office/drawing/2014/main" id="{F5E6552A-20D6-AB4B-A99A-6B203C47C296}"/>
              </a:ext>
            </a:extLst>
          </p:cNvPr>
          <p:cNvSpPr txBox="1"/>
          <p:nvPr/>
        </p:nvSpPr>
        <p:spPr>
          <a:xfrm>
            <a:off x="674502" y="3630475"/>
            <a:ext cx="926757" cy="369332"/>
          </a:xfrm>
          <a:prstGeom prst="rect">
            <a:avLst/>
          </a:prstGeom>
          <a:noFill/>
        </p:spPr>
        <p:txBody>
          <a:bodyPr wrap="square" rtlCol="0">
            <a:spAutoFit/>
          </a:bodyPr>
          <a:lstStyle/>
          <a:p>
            <a:r>
              <a:rPr lang="en-US" dirty="0"/>
              <a:t>Edge </a:t>
            </a:r>
          </a:p>
        </p:txBody>
      </p:sp>
    </p:spTree>
    <p:extLst>
      <p:ext uri="{BB962C8B-B14F-4D97-AF65-F5344CB8AC3E}">
        <p14:creationId xmlns:p14="http://schemas.microsoft.com/office/powerpoint/2010/main" val="694866789"/>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D9A620E3-9288-45B8-9DEE-F771BF65171A}"/>
  <p:tag name="ATHENA.CUSTOMXMLCONTENT" val="&lt;?xml version=&quot;1.0&quot;?&gt;&lt;athena xmlns=&quot;http://schemas.microsoft.com/edu/athena&quot; version=&quot;0.1.4983.0&quot;&gt;&lt;timings duration=&quot;57120&quot;/&gt;&lt;/athena&gt;"/>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{9285B62D-85FA-0340-9682-E895964AD372}tf10001070</Template>
  <TotalTime>197</TotalTime>
  <Words>2389</Words>
  <Application>Microsoft Macintosh PowerPoint</Application>
  <PresentationFormat>Widescreen</PresentationFormat>
  <Paragraphs>437</Paragraphs>
  <Slides>38</Slides>
  <Notes>30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38</vt:i4>
      </vt:variant>
    </vt:vector>
  </HeadingPairs>
  <TitlesOfParts>
    <vt:vector size="56" baseType="lpstr">
      <vt:lpstr>MS PGothic</vt:lpstr>
      <vt:lpstr>MS PGothic</vt:lpstr>
      <vt:lpstr>Arial</vt:lpstr>
      <vt:lpstr>Calibri</vt:lpstr>
      <vt:lpstr>Calibri Light</vt:lpstr>
      <vt:lpstr>Consolas</vt:lpstr>
      <vt:lpstr>Courier New</vt:lpstr>
      <vt:lpstr>Rockwell</vt:lpstr>
      <vt:lpstr>Rockwell Condensed</vt:lpstr>
      <vt:lpstr>Rockwell Extra Bold</vt:lpstr>
      <vt:lpstr>Segoe UI</vt:lpstr>
      <vt:lpstr>Segoe UI Black</vt:lpstr>
      <vt:lpstr>Segoe UI Light</vt:lpstr>
      <vt:lpstr>Segoe UI Semibold</vt:lpstr>
      <vt:lpstr>Segoe UI Semilight</vt:lpstr>
      <vt:lpstr>Wingdings</vt:lpstr>
      <vt:lpstr>Wingdings 3</vt:lpstr>
      <vt:lpstr>Wood Type</vt:lpstr>
      <vt:lpstr>Scalable Machine Learning with Spark &amp; R Server - Workshop</vt:lpstr>
      <vt:lpstr>Microsoft Machine learning</vt:lpstr>
      <vt:lpstr>ML Components</vt:lpstr>
      <vt:lpstr>ML SERVICES Continued..</vt:lpstr>
      <vt:lpstr>Data Science Workloads - Compute + Storage </vt:lpstr>
      <vt:lpstr>Spark Cluster</vt:lpstr>
      <vt:lpstr> R Server </vt:lpstr>
      <vt:lpstr>Resource sharing using spark and R</vt:lpstr>
      <vt:lpstr>PowerPoint Presentation</vt:lpstr>
      <vt:lpstr>PowerPoint Presentation</vt:lpstr>
      <vt:lpstr>Machine learning using spark ML</vt:lpstr>
      <vt:lpstr>Challenges when using Spark for ML</vt:lpstr>
      <vt:lpstr>Vision of Microsoft Machine Learning Library for Apache Spark</vt:lpstr>
      <vt:lpstr>Microsoft Machine Learning Library  for Apache Spark (MMLSpark)</vt:lpstr>
      <vt:lpstr>Using Plain PySpark</vt:lpstr>
      <vt:lpstr>PowerPoint Presentation</vt:lpstr>
      <vt:lpstr>PowerPoint Presentation</vt:lpstr>
      <vt:lpstr>Text Analytics</vt:lpstr>
      <vt:lpstr>Example: Text analytics for document classification by sentiment  from pyspark.ml import Pipeline from mmlspark import TextFeaturizer, SelectColumns, TrainClassifier from pyspark.ml.classification import LogisticRegression  textFeaturizer = TextFeaturizer(inputCol="text", outputCol = "features",                                  useStopWordsRemover=True, useIDF=True, minDocFreq=5,                                  numFeatures=2**16)  columnSelector = SelectColumns(cols=["features","label"])  classifier = TrainClassifier(model = LogisticRegression(), labelCol='label')   textPipeline = Pipeline(stages= [textFeaturizer,columnSelector,classifier]) </vt:lpstr>
      <vt:lpstr>PowerPoint Presentation</vt:lpstr>
      <vt:lpstr>PowerPoint Presentation</vt:lpstr>
      <vt:lpstr>PowerPoint Presentation</vt:lpstr>
      <vt:lpstr>PowerPoint Presentation</vt:lpstr>
      <vt:lpstr>PowerPoint Presentation</vt:lpstr>
      <vt:lpstr>New in R Server 9.1</vt:lpstr>
      <vt:lpstr>RevoScaleR functions</vt:lpstr>
      <vt:lpstr>PowerPoint Presentation</vt:lpstr>
      <vt:lpstr>Operationalization, Model management &amp; Deployment</vt:lpstr>
      <vt:lpstr>Use case: scale the cluster for heavy computation</vt:lpstr>
      <vt:lpstr>Use case: scale the cluster for heavy computation</vt:lpstr>
      <vt:lpstr>Use case: share cluster for data scientists and data engineers</vt:lpstr>
      <vt:lpstr>R Server Operationalization</vt:lpstr>
      <vt:lpstr> Model management</vt:lpstr>
      <vt:lpstr>Model Management Services</vt:lpstr>
      <vt:lpstr>PowerPoint Presentation</vt:lpstr>
      <vt:lpstr>APPendix</vt:lpstr>
      <vt:lpstr>PowerPoint Presentation</vt:lpstr>
      <vt:lpstr>PowerPoint Presentation</vt:lpstr>
    </vt:vector>
  </TitlesOfParts>
  <Company/>
  <LinksUpToDate>false</LinksUpToDate>
  <SharedDoc>false</SharedDoc>
  <HyperlinksChanged>false</HyperlinksChanged>
  <AppVersion>16.0007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Sree Ram</dc:creator>
  <cp:lastModifiedBy>Sree Ram</cp:lastModifiedBy>
  <cp:revision>45</cp:revision>
  <dcterms:created xsi:type="dcterms:W3CDTF">2017-10-28T22:51:58Z</dcterms:created>
  <dcterms:modified xsi:type="dcterms:W3CDTF">2017-11-01T23:17:36Z</dcterms:modified>
</cp:coreProperties>
</file>